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82" r:id="rId3"/>
    <p:sldId id="258" r:id="rId4"/>
    <p:sldId id="326" r:id="rId5"/>
    <p:sldId id="311" r:id="rId6"/>
    <p:sldId id="259" r:id="rId7"/>
    <p:sldId id="310" r:id="rId8"/>
    <p:sldId id="327" r:id="rId9"/>
    <p:sldId id="320" r:id="rId10"/>
    <p:sldId id="319" r:id="rId11"/>
    <p:sldId id="280" r:id="rId12"/>
    <p:sldId id="316" r:id="rId13"/>
    <p:sldId id="263" r:id="rId14"/>
    <p:sldId id="328" r:id="rId15"/>
    <p:sldId id="264" r:id="rId16"/>
    <p:sldId id="312" r:id="rId17"/>
    <p:sldId id="325" r:id="rId18"/>
    <p:sldId id="322" r:id="rId19"/>
    <p:sldId id="313" r:id="rId20"/>
    <p:sldId id="330" r:id="rId21"/>
    <p:sldId id="329" r:id="rId22"/>
    <p:sldId id="315" r:id="rId23"/>
    <p:sldId id="332" r:id="rId24"/>
    <p:sldId id="331" r:id="rId25"/>
    <p:sldId id="265" r:id="rId26"/>
    <p:sldId id="324" r:id="rId27"/>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4A8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54"/>
    <p:restoredTop sz="96197"/>
  </p:normalViewPr>
  <p:slideViewPr>
    <p:cSldViewPr snapToGrid="0">
      <p:cViewPr>
        <p:scale>
          <a:sx n="129" d="100"/>
          <a:sy n="129"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TH"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BC6A9ACF-B354-FD4C-9821-FB1E2B7B9B0F}" type="datetimeFigureOut">
              <a:rPr lang="en-TH" smtClean="0"/>
              <a:pPr/>
              <a:t>24/7/2023 R</a:t>
            </a:fld>
            <a:endParaRPr lang="en-TH"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TH"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B4616023-1C19-6641-9F8C-CA96E6E85CED}" type="slidenum">
              <a:rPr lang="en-TH" smtClean="0"/>
              <a:pPr/>
              <a:t>‹#›</a:t>
            </a:fld>
            <a:endParaRPr lang="en-TH" dirty="0"/>
          </a:p>
        </p:txBody>
      </p:sp>
    </p:spTree>
    <p:extLst>
      <p:ext uri="{BB962C8B-B14F-4D97-AF65-F5344CB8AC3E}">
        <p14:creationId xmlns:p14="http://schemas.microsoft.com/office/powerpoint/2010/main" val="112051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9fa94098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9fa94098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182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9fa94098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9fa94098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9fa94098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9fa94098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672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9fa94098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9fa94098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 at the actual observations and see if they objectively purchased recently or not.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9fa940987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9fa94098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1515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suggestion to target marketing in concentrated regions </a:t>
            </a:r>
            <a:endParaRPr dirty="0"/>
          </a:p>
        </p:txBody>
      </p:sp>
    </p:spTree>
    <p:extLst>
      <p:ext uri="{BB962C8B-B14F-4D97-AF65-F5344CB8AC3E}">
        <p14:creationId xmlns:p14="http://schemas.microsoft.com/office/powerpoint/2010/main" val="194192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449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11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9fa94098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9fa94098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9fa940987_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9fa940987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874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9fa94098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9fa94098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9782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a9fa940987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9fa940987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03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079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7061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9fa94098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9fa94098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6A5C-EDA2-FFA5-1F32-50E6CA5BF7F2}"/>
              </a:ext>
            </a:extLst>
          </p:cNvPr>
          <p:cNvSpPr>
            <a:spLocks noGrp="1"/>
          </p:cNvSpPr>
          <p:nvPr>
            <p:ph type="ctrTitle"/>
          </p:nvPr>
        </p:nvSpPr>
        <p:spPr>
          <a:xfrm>
            <a:off x="1524000" y="1122363"/>
            <a:ext cx="9144000" cy="2387600"/>
          </a:xfrm>
        </p:spPr>
        <p:txBody>
          <a:bodyPr anchor="b"/>
          <a:lstStyle>
            <a:lvl1pPr algn="ctr">
              <a:defRPr sz="6000" b="0" i="0">
                <a:latin typeface="Montserrat" pitchFamily="2" charset="77"/>
              </a:defRPr>
            </a:lvl1pPr>
          </a:lstStyle>
          <a:p>
            <a:r>
              <a:rPr lang="en-US" dirty="0"/>
              <a:t>Click to edit Master title style</a:t>
            </a:r>
            <a:endParaRPr lang="en-TH" dirty="0"/>
          </a:p>
        </p:txBody>
      </p:sp>
      <p:sp>
        <p:nvSpPr>
          <p:cNvPr id="3" name="Subtitle 2">
            <a:extLst>
              <a:ext uri="{FF2B5EF4-FFF2-40B4-BE49-F238E27FC236}">
                <a16:creationId xmlns:a16="http://schemas.microsoft.com/office/drawing/2014/main" id="{47259CA8-0A98-2459-2336-814010D16E9D}"/>
              </a:ext>
            </a:extLst>
          </p:cNvPr>
          <p:cNvSpPr>
            <a:spLocks noGrp="1"/>
          </p:cNvSpPr>
          <p:nvPr>
            <p:ph type="subTitle" idx="1"/>
          </p:nvPr>
        </p:nvSpPr>
        <p:spPr>
          <a:xfrm>
            <a:off x="1524000" y="3602038"/>
            <a:ext cx="9144000" cy="1655762"/>
          </a:xfrm>
        </p:spPr>
        <p:txBody>
          <a:bodyPr/>
          <a:lstStyle>
            <a:lvl1pPr marL="0" indent="0" algn="ctr">
              <a:buNone/>
              <a:defRPr sz="2400" b="0" i="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TH" dirty="0"/>
          </a:p>
        </p:txBody>
      </p:sp>
      <p:sp>
        <p:nvSpPr>
          <p:cNvPr id="4" name="Date Placeholder 3">
            <a:extLst>
              <a:ext uri="{FF2B5EF4-FFF2-40B4-BE49-F238E27FC236}">
                <a16:creationId xmlns:a16="http://schemas.microsoft.com/office/drawing/2014/main" id="{32325187-C07F-7139-EAC4-5787714F617D}"/>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5" name="Footer Placeholder 4">
            <a:extLst>
              <a:ext uri="{FF2B5EF4-FFF2-40B4-BE49-F238E27FC236}">
                <a16:creationId xmlns:a16="http://schemas.microsoft.com/office/drawing/2014/main" id="{C051AC93-3F4B-52E5-4480-712C2BC20F12}"/>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6" name="Slide Number Placeholder 5">
            <a:extLst>
              <a:ext uri="{FF2B5EF4-FFF2-40B4-BE49-F238E27FC236}">
                <a16:creationId xmlns:a16="http://schemas.microsoft.com/office/drawing/2014/main" id="{3E4214EE-5D0A-8C81-896A-369D5F495566}"/>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2992489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6601-7009-04AF-C0B4-85913D7F8953}"/>
              </a:ext>
            </a:extLst>
          </p:cNvPr>
          <p:cNvSpPr>
            <a:spLocks noGrp="1"/>
          </p:cNvSpPr>
          <p:nvPr>
            <p:ph type="title"/>
          </p:nvPr>
        </p:nvSpPr>
        <p:spPr/>
        <p:txBody>
          <a:bodyPr/>
          <a:lstStyle>
            <a:lvl1pPr>
              <a:defRPr b="0" i="0">
                <a:latin typeface="Montserrat" pitchFamily="2" charset="77"/>
              </a:defRPr>
            </a:lvl1pPr>
          </a:lstStyle>
          <a:p>
            <a:r>
              <a:rPr lang="en-US" dirty="0"/>
              <a:t>Click to edit Master title style</a:t>
            </a:r>
            <a:endParaRPr lang="en-TH" dirty="0"/>
          </a:p>
        </p:txBody>
      </p:sp>
      <p:sp>
        <p:nvSpPr>
          <p:cNvPr id="3" name="Vertical Text Placeholder 2">
            <a:extLst>
              <a:ext uri="{FF2B5EF4-FFF2-40B4-BE49-F238E27FC236}">
                <a16:creationId xmlns:a16="http://schemas.microsoft.com/office/drawing/2014/main" id="{27D79A79-FE06-CCB9-F102-E0A93AEA7B7D}"/>
              </a:ext>
            </a:extLst>
          </p:cNvPr>
          <p:cNvSpPr>
            <a:spLocks noGrp="1"/>
          </p:cNvSpPr>
          <p:nvPr>
            <p:ph type="body" orient="vert" idx="1"/>
          </p:nvPr>
        </p:nvSpPr>
        <p:spPr/>
        <p:txBody>
          <a:bodyPr vert="eaVert"/>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4" name="Date Placeholder 3">
            <a:extLst>
              <a:ext uri="{FF2B5EF4-FFF2-40B4-BE49-F238E27FC236}">
                <a16:creationId xmlns:a16="http://schemas.microsoft.com/office/drawing/2014/main" id="{239D6A06-359C-69D3-BBD7-FA4DBE8BEA11}"/>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5" name="Footer Placeholder 4">
            <a:extLst>
              <a:ext uri="{FF2B5EF4-FFF2-40B4-BE49-F238E27FC236}">
                <a16:creationId xmlns:a16="http://schemas.microsoft.com/office/drawing/2014/main" id="{4859AE91-A70D-96A1-43B9-00A34EFA9D4B}"/>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6" name="Slide Number Placeholder 5">
            <a:extLst>
              <a:ext uri="{FF2B5EF4-FFF2-40B4-BE49-F238E27FC236}">
                <a16:creationId xmlns:a16="http://schemas.microsoft.com/office/drawing/2014/main" id="{F4D3B241-2FB7-0F7B-9A2D-F5D6E5E57755}"/>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353059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59B83D-619E-2B9B-A77E-55E257AA247F}"/>
              </a:ext>
            </a:extLst>
          </p:cNvPr>
          <p:cNvSpPr>
            <a:spLocks noGrp="1"/>
          </p:cNvSpPr>
          <p:nvPr>
            <p:ph type="title" orient="vert"/>
          </p:nvPr>
        </p:nvSpPr>
        <p:spPr>
          <a:xfrm>
            <a:off x="8724900" y="365125"/>
            <a:ext cx="2628900" cy="5811838"/>
          </a:xfrm>
        </p:spPr>
        <p:txBody>
          <a:bodyPr vert="eaVert"/>
          <a:lstStyle>
            <a:lvl1pPr>
              <a:defRPr b="0" i="0">
                <a:latin typeface="Montserrat" pitchFamily="2" charset="77"/>
              </a:defRPr>
            </a:lvl1pPr>
          </a:lstStyle>
          <a:p>
            <a:r>
              <a:rPr lang="en-US" dirty="0"/>
              <a:t>Click to edit Master title style</a:t>
            </a:r>
            <a:endParaRPr lang="en-TH" dirty="0"/>
          </a:p>
        </p:txBody>
      </p:sp>
      <p:sp>
        <p:nvSpPr>
          <p:cNvPr id="3" name="Vertical Text Placeholder 2">
            <a:extLst>
              <a:ext uri="{FF2B5EF4-FFF2-40B4-BE49-F238E27FC236}">
                <a16:creationId xmlns:a16="http://schemas.microsoft.com/office/drawing/2014/main" id="{535B4790-F16D-BE0A-2C8B-5019B34DDE82}"/>
              </a:ext>
            </a:extLst>
          </p:cNvPr>
          <p:cNvSpPr>
            <a:spLocks noGrp="1"/>
          </p:cNvSpPr>
          <p:nvPr>
            <p:ph type="body" orient="vert" idx="1"/>
          </p:nvPr>
        </p:nvSpPr>
        <p:spPr>
          <a:xfrm>
            <a:off x="838200" y="365125"/>
            <a:ext cx="7734300" cy="5811838"/>
          </a:xfrm>
        </p:spPr>
        <p:txBody>
          <a:bodyPr vert="eaVert"/>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4" name="Date Placeholder 3">
            <a:extLst>
              <a:ext uri="{FF2B5EF4-FFF2-40B4-BE49-F238E27FC236}">
                <a16:creationId xmlns:a16="http://schemas.microsoft.com/office/drawing/2014/main" id="{7DD904D7-B3C8-7349-7D6E-D051E53E90E3}"/>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5" name="Footer Placeholder 4">
            <a:extLst>
              <a:ext uri="{FF2B5EF4-FFF2-40B4-BE49-F238E27FC236}">
                <a16:creationId xmlns:a16="http://schemas.microsoft.com/office/drawing/2014/main" id="{1CC8D897-E749-C2A1-77F1-7A8DFDADE1DB}"/>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6" name="Slide Number Placeholder 5">
            <a:extLst>
              <a:ext uri="{FF2B5EF4-FFF2-40B4-BE49-F238E27FC236}">
                <a16:creationId xmlns:a16="http://schemas.microsoft.com/office/drawing/2014/main" id="{DED2C3A1-A9EC-2BC7-C534-32D125D4EA4B}"/>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2566721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79" name="Google Shape;79;p15"/>
          <p:cNvSpPr txBox="1">
            <a:spLocks noGrp="1"/>
          </p:cNvSpPr>
          <p:nvPr>
            <p:ph type="subTitle" idx="1"/>
          </p:nvPr>
        </p:nvSpPr>
        <p:spPr>
          <a:xfrm>
            <a:off x="1938967" y="4521733"/>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0" i="0">
                <a:solidFill>
                  <a:schemeClr val="accent1"/>
                </a:solidFill>
                <a:latin typeface="Montserrat" pitchFamily="2" charset="77"/>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dirty="0"/>
          </a:p>
        </p:txBody>
      </p:sp>
      <p:sp>
        <p:nvSpPr>
          <p:cNvPr id="80" name="Google Shape;80;p15"/>
          <p:cNvSpPr txBox="1">
            <a:spLocks noGrp="1"/>
          </p:cNvSpPr>
          <p:nvPr>
            <p:ph type="subTitle" idx="2"/>
          </p:nvPr>
        </p:nvSpPr>
        <p:spPr>
          <a:xfrm>
            <a:off x="1938967" y="5022333"/>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b="0" i="0">
                <a:solidFill>
                  <a:schemeClr val="dk1"/>
                </a:solidFill>
                <a:latin typeface="Montserrat" pitchFamily="2" charset="77"/>
              </a:defRPr>
            </a:lvl1pPr>
            <a:lvl2pPr lvl="1" algn="ctr" rtl="0">
              <a:lnSpc>
                <a:spcPct val="100000"/>
              </a:lnSpc>
              <a:spcBef>
                <a:spcPts val="0"/>
              </a:spcBef>
              <a:spcAft>
                <a:spcPts val="0"/>
              </a:spcAft>
              <a:buNone/>
              <a:defRPr sz="1867">
                <a:solidFill>
                  <a:schemeClr val="dk1"/>
                </a:solidFill>
              </a:defRPr>
            </a:lvl2pPr>
            <a:lvl3pPr lvl="2" algn="ctr" rtl="0">
              <a:lnSpc>
                <a:spcPct val="100000"/>
              </a:lnSpc>
              <a:spcBef>
                <a:spcPts val="0"/>
              </a:spcBef>
              <a:spcAft>
                <a:spcPts val="0"/>
              </a:spcAft>
              <a:buNone/>
              <a:defRPr sz="1867">
                <a:solidFill>
                  <a:schemeClr val="dk1"/>
                </a:solidFill>
              </a:defRPr>
            </a:lvl3pPr>
            <a:lvl4pPr lvl="3" algn="ctr" rtl="0">
              <a:lnSpc>
                <a:spcPct val="100000"/>
              </a:lnSpc>
              <a:spcBef>
                <a:spcPts val="0"/>
              </a:spcBef>
              <a:spcAft>
                <a:spcPts val="0"/>
              </a:spcAft>
              <a:buNone/>
              <a:defRPr sz="1867">
                <a:solidFill>
                  <a:schemeClr val="dk1"/>
                </a:solidFill>
              </a:defRPr>
            </a:lvl4pPr>
            <a:lvl5pPr lvl="4" algn="ctr" rtl="0">
              <a:lnSpc>
                <a:spcPct val="100000"/>
              </a:lnSpc>
              <a:spcBef>
                <a:spcPts val="0"/>
              </a:spcBef>
              <a:spcAft>
                <a:spcPts val="0"/>
              </a:spcAft>
              <a:buNone/>
              <a:defRPr sz="1867">
                <a:solidFill>
                  <a:schemeClr val="dk1"/>
                </a:solidFill>
              </a:defRPr>
            </a:lvl5pPr>
            <a:lvl6pPr lvl="5" algn="ctr" rtl="0">
              <a:lnSpc>
                <a:spcPct val="100000"/>
              </a:lnSpc>
              <a:spcBef>
                <a:spcPts val="0"/>
              </a:spcBef>
              <a:spcAft>
                <a:spcPts val="0"/>
              </a:spcAft>
              <a:buNone/>
              <a:defRPr sz="1867">
                <a:solidFill>
                  <a:schemeClr val="dk1"/>
                </a:solidFill>
              </a:defRPr>
            </a:lvl6pPr>
            <a:lvl7pPr lvl="6" algn="ctr" rtl="0">
              <a:lnSpc>
                <a:spcPct val="100000"/>
              </a:lnSpc>
              <a:spcBef>
                <a:spcPts val="0"/>
              </a:spcBef>
              <a:spcAft>
                <a:spcPts val="0"/>
              </a:spcAft>
              <a:buNone/>
              <a:defRPr sz="1867">
                <a:solidFill>
                  <a:schemeClr val="dk1"/>
                </a:solidFill>
              </a:defRPr>
            </a:lvl7pPr>
            <a:lvl8pPr lvl="7" algn="ctr" rtl="0">
              <a:lnSpc>
                <a:spcPct val="100000"/>
              </a:lnSpc>
              <a:spcBef>
                <a:spcPts val="0"/>
              </a:spcBef>
              <a:spcAft>
                <a:spcPts val="0"/>
              </a:spcAft>
              <a:buNone/>
              <a:defRPr sz="1867">
                <a:solidFill>
                  <a:schemeClr val="dk1"/>
                </a:solidFill>
              </a:defRPr>
            </a:lvl8pPr>
            <a:lvl9pPr lvl="8" algn="ctr" rtl="0">
              <a:lnSpc>
                <a:spcPct val="100000"/>
              </a:lnSpc>
              <a:spcBef>
                <a:spcPts val="0"/>
              </a:spcBef>
              <a:spcAft>
                <a:spcPts val="0"/>
              </a:spcAft>
              <a:buNone/>
              <a:defRPr sz="1867">
                <a:solidFill>
                  <a:schemeClr val="dk1"/>
                </a:solidFill>
              </a:defRPr>
            </a:lvl9pPr>
          </a:lstStyle>
          <a:p>
            <a:endParaRPr dirty="0"/>
          </a:p>
        </p:txBody>
      </p:sp>
      <p:sp>
        <p:nvSpPr>
          <p:cNvPr id="81" name="Google Shape;81;p15"/>
          <p:cNvSpPr txBox="1">
            <a:spLocks noGrp="1"/>
          </p:cNvSpPr>
          <p:nvPr>
            <p:ph type="subTitle" idx="3"/>
          </p:nvPr>
        </p:nvSpPr>
        <p:spPr>
          <a:xfrm>
            <a:off x="7237167" y="4521733"/>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0" i="0">
                <a:solidFill>
                  <a:schemeClr val="accent1"/>
                </a:solidFill>
                <a:latin typeface="Montserrat" pitchFamily="2" charset="77"/>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dirty="0"/>
          </a:p>
        </p:txBody>
      </p:sp>
      <p:sp>
        <p:nvSpPr>
          <p:cNvPr id="82" name="Google Shape;82;p15"/>
          <p:cNvSpPr txBox="1">
            <a:spLocks noGrp="1"/>
          </p:cNvSpPr>
          <p:nvPr>
            <p:ph type="subTitle" idx="4"/>
          </p:nvPr>
        </p:nvSpPr>
        <p:spPr>
          <a:xfrm>
            <a:off x="7237167" y="5022333"/>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b="0" i="0">
                <a:solidFill>
                  <a:schemeClr val="dk1"/>
                </a:solidFill>
                <a:latin typeface="Montserrat" pitchFamily="2" charset="77"/>
              </a:defRPr>
            </a:lvl1pPr>
            <a:lvl2pPr lvl="1" algn="ctr" rtl="0">
              <a:lnSpc>
                <a:spcPct val="100000"/>
              </a:lnSpc>
              <a:spcBef>
                <a:spcPts val="0"/>
              </a:spcBef>
              <a:spcAft>
                <a:spcPts val="0"/>
              </a:spcAft>
              <a:buNone/>
              <a:defRPr sz="1867">
                <a:solidFill>
                  <a:schemeClr val="dk1"/>
                </a:solidFill>
              </a:defRPr>
            </a:lvl2pPr>
            <a:lvl3pPr lvl="2" algn="ctr" rtl="0">
              <a:lnSpc>
                <a:spcPct val="100000"/>
              </a:lnSpc>
              <a:spcBef>
                <a:spcPts val="0"/>
              </a:spcBef>
              <a:spcAft>
                <a:spcPts val="0"/>
              </a:spcAft>
              <a:buNone/>
              <a:defRPr sz="1867">
                <a:solidFill>
                  <a:schemeClr val="dk1"/>
                </a:solidFill>
              </a:defRPr>
            </a:lvl3pPr>
            <a:lvl4pPr lvl="3" algn="ctr" rtl="0">
              <a:lnSpc>
                <a:spcPct val="100000"/>
              </a:lnSpc>
              <a:spcBef>
                <a:spcPts val="0"/>
              </a:spcBef>
              <a:spcAft>
                <a:spcPts val="0"/>
              </a:spcAft>
              <a:buNone/>
              <a:defRPr sz="1867">
                <a:solidFill>
                  <a:schemeClr val="dk1"/>
                </a:solidFill>
              </a:defRPr>
            </a:lvl4pPr>
            <a:lvl5pPr lvl="4" algn="ctr" rtl="0">
              <a:lnSpc>
                <a:spcPct val="100000"/>
              </a:lnSpc>
              <a:spcBef>
                <a:spcPts val="0"/>
              </a:spcBef>
              <a:spcAft>
                <a:spcPts val="0"/>
              </a:spcAft>
              <a:buNone/>
              <a:defRPr sz="1867">
                <a:solidFill>
                  <a:schemeClr val="dk1"/>
                </a:solidFill>
              </a:defRPr>
            </a:lvl5pPr>
            <a:lvl6pPr lvl="5" algn="ctr" rtl="0">
              <a:lnSpc>
                <a:spcPct val="100000"/>
              </a:lnSpc>
              <a:spcBef>
                <a:spcPts val="0"/>
              </a:spcBef>
              <a:spcAft>
                <a:spcPts val="0"/>
              </a:spcAft>
              <a:buNone/>
              <a:defRPr sz="1867">
                <a:solidFill>
                  <a:schemeClr val="dk1"/>
                </a:solidFill>
              </a:defRPr>
            </a:lvl6pPr>
            <a:lvl7pPr lvl="6" algn="ctr" rtl="0">
              <a:lnSpc>
                <a:spcPct val="100000"/>
              </a:lnSpc>
              <a:spcBef>
                <a:spcPts val="0"/>
              </a:spcBef>
              <a:spcAft>
                <a:spcPts val="0"/>
              </a:spcAft>
              <a:buNone/>
              <a:defRPr sz="1867">
                <a:solidFill>
                  <a:schemeClr val="dk1"/>
                </a:solidFill>
              </a:defRPr>
            </a:lvl7pPr>
            <a:lvl8pPr lvl="7" algn="ctr" rtl="0">
              <a:lnSpc>
                <a:spcPct val="100000"/>
              </a:lnSpc>
              <a:spcBef>
                <a:spcPts val="0"/>
              </a:spcBef>
              <a:spcAft>
                <a:spcPts val="0"/>
              </a:spcAft>
              <a:buNone/>
              <a:defRPr sz="1867">
                <a:solidFill>
                  <a:schemeClr val="dk1"/>
                </a:solidFill>
              </a:defRPr>
            </a:lvl8pPr>
            <a:lvl9pPr lvl="8" algn="ctr" rtl="0">
              <a:lnSpc>
                <a:spcPct val="100000"/>
              </a:lnSpc>
              <a:spcBef>
                <a:spcPts val="0"/>
              </a:spcBef>
              <a:spcAft>
                <a:spcPts val="0"/>
              </a:spcAft>
              <a:buNone/>
              <a:defRPr sz="1867">
                <a:solidFill>
                  <a:schemeClr val="dk1"/>
                </a:solidFill>
              </a:defRPr>
            </a:lvl9pPr>
          </a:lstStyle>
          <a:p>
            <a:endParaRPr dirty="0"/>
          </a:p>
        </p:txBody>
      </p:sp>
      <p:sp>
        <p:nvSpPr>
          <p:cNvPr id="83" name="Google Shape;83;p15"/>
          <p:cNvSpPr/>
          <p:nvPr/>
        </p:nvSpPr>
        <p:spPr>
          <a:xfrm rot="5400000">
            <a:off x="-2841800" y="2733333"/>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Tree>
    <p:extLst>
      <p:ext uri="{BB962C8B-B14F-4D97-AF65-F5344CB8AC3E}">
        <p14:creationId xmlns:p14="http://schemas.microsoft.com/office/powerpoint/2010/main" val="2869675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b="0" i="0">
                <a:solidFill>
                  <a:schemeClr val="accent1"/>
                </a:solidFill>
                <a:latin typeface="Montserrat" pitchFamily="2" charset="77"/>
                <a:ea typeface="Montserrat" pitchFamily="2" charset="77"/>
                <a:cs typeface="Montserrat" pitchFamily="2" charset="77"/>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63" name="Google Shape;63;p14"/>
          <p:cNvSpPr txBox="1">
            <a:spLocks noGrp="1"/>
          </p:cNvSpPr>
          <p:nvPr>
            <p:ph type="ctrTitle" idx="2"/>
          </p:nvPr>
        </p:nvSpPr>
        <p:spPr>
          <a:xfrm>
            <a:off x="3080467"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dirty="0"/>
          </a:p>
        </p:txBody>
      </p:sp>
      <p:sp>
        <p:nvSpPr>
          <p:cNvPr id="64" name="Google Shape;64;p14"/>
          <p:cNvSpPr txBox="1">
            <a:spLocks noGrp="1"/>
          </p:cNvSpPr>
          <p:nvPr>
            <p:ph type="title" idx="3" hasCustomPrompt="1"/>
          </p:nvPr>
        </p:nvSpPr>
        <p:spPr>
          <a:xfrm>
            <a:off x="957067"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b="0" i="0">
                <a:solidFill>
                  <a:srgbClr val="4A8CFF"/>
                </a:solidFill>
                <a:latin typeface="Montserrat" pitchFamily="2" charset="77"/>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rPr dirty="0"/>
              <a:t>xx%</a:t>
            </a:r>
          </a:p>
        </p:txBody>
      </p:sp>
      <p:sp>
        <p:nvSpPr>
          <p:cNvPr id="65" name="Google Shape;65;p14"/>
          <p:cNvSpPr txBox="1">
            <a:spLocks noGrp="1"/>
          </p:cNvSpPr>
          <p:nvPr>
            <p:ph type="subTitle" idx="1"/>
          </p:nvPr>
        </p:nvSpPr>
        <p:spPr>
          <a:xfrm>
            <a:off x="3080467" y="2478500"/>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b="0" i="0">
                <a:solidFill>
                  <a:schemeClr val="accent2"/>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dirty="0"/>
          </a:p>
        </p:txBody>
      </p:sp>
      <p:sp>
        <p:nvSpPr>
          <p:cNvPr id="66" name="Google Shape;66;p14"/>
          <p:cNvSpPr txBox="1">
            <a:spLocks noGrp="1"/>
          </p:cNvSpPr>
          <p:nvPr>
            <p:ph type="ctrTitle" idx="4"/>
          </p:nvPr>
        </p:nvSpPr>
        <p:spPr>
          <a:xfrm>
            <a:off x="8310733"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dirty="0"/>
          </a:p>
        </p:txBody>
      </p:sp>
      <p:sp>
        <p:nvSpPr>
          <p:cNvPr id="67" name="Google Shape;67;p14"/>
          <p:cNvSpPr txBox="1">
            <a:spLocks noGrp="1"/>
          </p:cNvSpPr>
          <p:nvPr>
            <p:ph type="title" idx="5" hasCustomPrompt="1"/>
          </p:nvPr>
        </p:nvSpPr>
        <p:spPr>
          <a:xfrm>
            <a:off x="6248533"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b="0" i="0">
                <a:solidFill>
                  <a:srgbClr val="4A8CFF"/>
                </a:solidFill>
                <a:latin typeface="Montserrat" pitchFamily="2" charset="77"/>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rPr dirty="0"/>
              <a:t>xx%</a:t>
            </a:r>
          </a:p>
        </p:txBody>
      </p:sp>
      <p:sp>
        <p:nvSpPr>
          <p:cNvPr id="68" name="Google Shape;68;p14"/>
          <p:cNvSpPr txBox="1">
            <a:spLocks noGrp="1"/>
          </p:cNvSpPr>
          <p:nvPr>
            <p:ph type="subTitle" idx="6"/>
          </p:nvPr>
        </p:nvSpPr>
        <p:spPr>
          <a:xfrm>
            <a:off x="8367733" y="2478504"/>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b="0" i="0">
                <a:solidFill>
                  <a:schemeClr val="accent2"/>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dirty="0"/>
          </a:p>
        </p:txBody>
      </p:sp>
      <p:sp>
        <p:nvSpPr>
          <p:cNvPr id="69" name="Google Shape;69;p14"/>
          <p:cNvSpPr txBox="1">
            <a:spLocks noGrp="1"/>
          </p:cNvSpPr>
          <p:nvPr>
            <p:ph type="ctrTitle" idx="7"/>
          </p:nvPr>
        </p:nvSpPr>
        <p:spPr>
          <a:xfrm>
            <a:off x="3080467" y="3825036"/>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dirty="0"/>
          </a:p>
        </p:txBody>
      </p:sp>
      <p:sp>
        <p:nvSpPr>
          <p:cNvPr id="70" name="Google Shape;70;p14"/>
          <p:cNvSpPr txBox="1">
            <a:spLocks noGrp="1"/>
          </p:cNvSpPr>
          <p:nvPr>
            <p:ph type="title" idx="8" hasCustomPrompt="1"/>
          </p:nvPr>
        </p:nvSpPr>
        <p:spPr>
          <a:xfrm>
            <a:off x="957067"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b="0" i="0">
                <a:solidFill>
                  <a:srgbClr val="4A8CFF"/>
                </a:solidFill>
                <a:latin typeface="Montserrat" pitchFamily="2" charset="77"/>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rPr dirty="0"/>
              <a:t>xx%</a:t>
            </a:r>
          </a:p>
        </p:txBody>
      </p:sp>
      <p:sp>
        <p:nvSpPr>
          <p:cNvPr id="71" name="Google Shape;71;p14"/>
          <p:cNvSpPr txBox="1">
            <a:spLocks noGrp="1"/>
          </p:cNvSpPr>
          <p:nvPr>
            <p:ph type="subTitle" idx="9"/>
          </p:nvPr>
        </p:nvSpPr>
        <p:spPr>
          <a:xfrm>
            <a:off x="3080467"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b="0" i="0">
                <a:solidFill>
                  <a:schemeClr val="accent2"/>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dirty="0"/>
          </a:p>
        </p:txBody>
      </p:sp>
      <p:sp>
        <p:nvSpPr>
          <p:cNvPr id="72" name="Google Shape;72;p14"/>
          <p:cNvSpPr txBox="1">
            <a:spLocks noGrp="1"/>
          </p:cNvSpPr>
          <p:nvPr>
            <p:ph type="ctrTitle" idx="13"/>
          </p:nvPr>
        </p:nvSpPr>
        <p:spPr>
          <a:xfrm>
            <a:off x="8367533" y="3825033"/>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dirty="0"/>
          </a:p>
        </p:txBody>
      </p:sp>
      <p:sp>
        <p:nvSpPr>
          <p:cNvPr id="73" name="Google Shape;73;p14"/>
          <p:cNvSpPr txBox="1">
            <a:spLocks noGrp="1"/>
          </p:cNvSpPr>
          <p:nvPr>
            <p:ph type="title" idx="14" hasCustomPrompt="1"/>
          </p:nvPr>
        </p:nvSpPr>
        <p:spPr>
          <a:xfrm>
            <a:off x="6248533"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b="0" i="0">
                <a:solidFill>
                  <a:srgbClr val="4A8CFF"/>
                </a:solidFill>
                <a:latin typeface="Montserrat" pitchFamily="2" charset="77"/>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rPr dirty="0"/>
              <a:t>xx%</a:t>
            </a:r>
          </a:p>
        </p:txBody>
      </p:sp>
      <p:sp>
        <p:nvSpPr>
          <p:cNvPr id="74" name="Google Shape;74;p14"/>
          <p:cNvSpPr txBox="1">
            <a:spLocks noGrp="1"/>
          </p:cNvSpPr>
          <p:nvPr>
            <p:ph type="subTitle" idx="15"/>
          </p:nvPr>
        </p:nvSpPr>
        <p:spPr>
          <a:xfrm>
            <a:off x="8367733"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b="0" i="0">
                <a:solidFill>
                  <a:schemeClr val="accent2"/>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dirty="0"/>
          </a:p>
        </p:txBody>
      </p:sp>
      <p:sp>
        <p:nvSpPr>
          <p:cNvPr id="75" name="Google Shape;75;p14"/>
          <p:cNvSpPr/>
          <p:nvPr/>
        </p:nvSpPr>
        <p:spPr>
          <a:xfrm>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
        <p:nvSpPr>
          <p:cNvPr id="76" name="Google Shape;76;p14"/>
          <p:cNvSpPr/>
          <p:nvPr/>
        </p:nvSpPr>
        <p:spPr>
          <a:xfrm>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Tree>
    <p:extLst>
      <p:ext uri="{BB962C8B-B14F-4D97-AF65-F5344CB8AC3E}">
        <p14:creationId xmlns:p14="http://schemas.microsoft.com/office/powerpoint/2010/main" val="2568511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957067" y="510900"/>
            <a:ext cx="10277600" cy="987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144" name="Google Shape;144;p24"/>
          <p:cNvSpPr txBox="1">
            <a:spLocks noGrp="1"/>
          </p:cNvSpPr>
          <p:nvPr>
            <p:ph type="subTitle" idx="1"/>
          </p:nvPr>
        </p:nvSpPr>
        <p:spPr>
          <a:xfrm>
            <a:off x="957067" y="1674367"/>
            <a:ext cx="6175600" cy="45308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867" b="0" i="0">
                <a:solidFill>
                  <a:schemeClr val="dk1"/>
                </a:solidFill>
                <a:latin typeface="Montserrat" pitchFamily="2" charset="77"/>
              </a:defRPr>
            </a:lvl1pPr>
            <a:lvl2pPr lvl="1">
              <a:spcBef>
                <a:spcPts val="2133"/>
              </a:spcBef>
              <a:spcAft>
                <a:spcPts val="0"/>
              </a:spcAft>
              <a:buSzPts val="1400"/>
              <a:buChar char="○"/>
              <a:defRPr/>
            </a:lvl2pPr>
            <a:lvl3pPr lvl="2">
              <a:spcBef>
                <a:spcPts val="2133"/>
              </a:spcBef>
              <a:spcAft>
                <a:spcPts val="0"/>
              </a:spcAft>
              <a:buSzPts val="1400"/>
              <a:buChar char="■"/>
              <a:defRPr/>
            </a:lvl3pPr>
            <a:lvl4pPr lvl="3">
              <a:spcBef>
                <a:spcPts val="2133"/>
              </a:spcBef>
              <a:spcAft>
                <a:spcPts val="0"/>
              </a:spcAft>
              <a:buSzPts val="1400"/>
              <a:buChar char="●"/>
              <a:defRPr/>
            </a:lvl4pPr>
            <a:lvl5pPr lvl="4">
              <a:spcBef>
                <a:spcPts val="2133"/>
              </a:spcBef>
              <a:spcAft>
                <a:spcPts val="0"/>
              </a:spcAft>
              <a:buSzPts val="1400"/>
              <a:buChar char="○"/>
              <a:defRPr/>
            </a:lvl5pPr>
            <a:lvl6pPr lvl="5">
              <a:spcBef>
                <a:spcPts val="2133"/>
              </a:spcBef>
              <a:spcAft>
                <a:spcPts val="0"/>
              </a:spcAft>
              <a:buSzPts val="1400"/>
              <a:buChar char="■"/>
              <a:defRPr/>
            </a:lvl6pPr>
            <a:lvl7pPr lvl="6">
              <a:spcBef>
                <a:spcPts val="2133"/>
              </a:spcBef>
              <a:spcAft>
                <a:spcPts val="0"/>
              </a:spcAft>
              <a:buSzPts val="1400"/>
              <a:buChar char="●"/>
              <a:defRPr/>
            </a:lvl7pPr>
            <a:lvl8pPr lvl="7">
              <a:spcBef>
                <a:spcPts val="2133"/>
              </a:spcBef>
              <a:spcAft>
                <a:spcPts val="0"/>
              </a:spcAft>
              <a:buSzPts val="1400"/>
              <a:buChar char="○"/>
              <a:defRPr/>
            </a:lvl8pPr>
            <a:lvl9pPr lvl="8">
              <a:spcBef>
                <a:spcPts val="2133"/>
              </a:spcBef>
              <a:spcAft>
                <a:spcPts val="2133"/>
              </a:spcAft>
              <a:buSzPts val="1400"/>
              <a:buChar char="■"/>
              <a:defRPr/>
            </a:lvl9pPr>
          </a:lstStyle>
          <a:p>
            <a:endParaRPr dirty="0"/>
          </a:p>
        </p:txBody>
      </p:sp>
      <p:sp>
        <p:nvSpPr>
          <p:cNvPr id="145" name="Google Shape;145;p24"/>
          <p:cNvSpPr/>
          <p:nvPr/>
        </p:nvSpPr>
        <p:spPr>
          <a:xfrm>
            <a:off x="10570400" y="342880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Tree>
    <p:extLst>
      <p:ext uri="{BB962C8B-B14F-4D97-AF65-F5344CB8AC3E}">
        <p14:creationId xmlns:p14="http://schemas.microsoft.com/office/powerpoint/2010/main" val="3490367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542033" y="1787200"/>
            <a:ext cx="56428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b="0" i="0">
                <a:solidFill>
                  <a:schemeClr val="accent1"/>
                </a:solidFill>
                <a:latin typeface="Montserrat" pitchFamily="2" charset="77"/>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34" name="Google Shape;34;p7"/>
          <p:cNvSpPr txBox="1">
            <a:spLocks noGrp="1"/>
          </p:cNvSpPr>
          <p:nvPr>
            <p:ph type="body" idx="1"/>
          </p:nvPr>
        </p:nvSpPr>
        <p:spPr>
          <a:xfrm>
            <a:off x="1542033" y="2794800"/>
            <a:ext cx="5642800" cy="2682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867" b="0" i="0">
                <a:solidFill>
                  <a:schemeClr val="accent2"/>
                </a:solidFill>
                <a:latin typeface="Montserrat" pitchFamily="2" charset="77"/>
              </a:defRPr>
            </a:lvl1pPr>
            <a:lvl2pPr marL="1219170" lvl="1" indent="-406390">
              <a:spcBef>
                <a:spcPts val="0"/>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dirty="0"/>
          </a:p>
        </p:txBody>
      </p:sp>
      <p:sp>
        <p:nvSpPr>
          <p:cNvPr id="35" name="Google Shape;35;p7"/>
          <p:cNvSpPr/>
          <p:nvPr/>
        </p:nvSpPr>
        <p:spPr>
          <a:xfrm>
            <a:off x="8976167"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
        <p:nvSpPr>
          <p:cNvPr id="36" name="Google Shape;36;p7"/>
          <p:cNvSpPr/>
          <p:nvPr/>
        </p:nvSpPr>
        <p:spPr>
          <a:xfrm>
            <a:off x="10601767" y="342900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Tree>
    <p:extLst>
      <p:ext uri="{BB962C8B-B14F-4D97-AF65-F5344CB8AC3E}">
        <p14:creationId xmlns:p14="http://schemas.microsoft.com/office/powerpoint/2010/main" val="3610302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957067" y="510900"/>
            <a:ext cx="10277600" cy="124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Tree>
    <p:extLst>
      <p:ext uri="{BB962C8B-B14F-4D97-AF65-F5344CB8AC3E}">
        <p14:creationId xmlns:p14="http://schemas.microsoft.com/office/powerpoint/2010/main" val="1967241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94" name="Google Shape;94;p17"/>
          <p:cNvSpPr txBox="1">
            <a:spLocks noGrp="1"/>
          </p:cNvSpPr>
          <p:nvPr>
            <p:ph type="subTitle" idx="1"/>
          </p:nvPr>
        </p:nvSpPr>
        <p:spPr>
          <a:xfrm>
            <a:off x="1050800" y="3187200"/>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0" i="0">
                <a:solidFill>
                  <a:schemeClr val="accent1"/>
                </a:solidFill>
                <a:latin typeface="Montserrat" pitchFamily="2" charset="77"/>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dirty="0"/>
          </a:p>
        </p:txBody>
      </p:sp>
      <p:sp>
        <p:nvSpPr>
          <p:cNvPr id="95" name="Google Shape;95;p17"/>
          <p:cNvSpPr txBox="1">
            <a:spLocks noGrp="1"/>
          </p:cNvSpPr>
          <p:nvPr>
            <p:ph type="subTitle" idx="2"/>
          </p:nvPr>
        </p:nvSpPr>
        <p:spPr>
          <a:xfrm>
            <a:off x="1050800" y="3687800"/>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b="0" i="0">
                <a:solidFill>
                  <a:schemeClr val="dk1"/>
                </a:solidFill>
                <a:latin typeface="Montserrat" pitchFamily="2" charset="77"/>
              </a:defRPr>
            </a:lvl1pPr>
            <a:lvl2pPr lvl="1" algn="ctr" rtl="0">
              <a:lnSpc>
                <a:spcPct val="100000"/>
              </a:lnSpc>
              <a:spcBef>
                <a:spcPts val="2133"/>
              </a:spcBef>
              <a:spcAft>
                <a:spcPts val="0"/>
              </a:spcAft>
              <a:buNone/>
              <a:defRPr sz="1867">
                <a:solidFill>
                  <a:schemeClr val="dk1"/>
                </a:solidFill>
              </a:defRPr>
            </a:lvl2pPr>
            <a:lvl3pPr lvl="2" algn="ctr" rtl="0">
              <a:lnSpc>
                <a:spcPct val="100000"/>
              </a:lnSpc>
              <a:spcBef>
                <a:spcPts val="2133"/>
              </a:spcBef>
              <a:spcAft>
                <a:spcPts val="0"/>
              </a:spcAft>
              <a:buNone/>
              <a:defRPr sz="1867">
                <a:solidFill>
                  <a:schemeClr val="dk1"/>
                </a:solidFill>
              </a:defRPr>
            </a:lvl3pPr>
            <a:lvl4pPr lvl="3" algn="ctr" rtl="0">
              <a:lnSpc>
                <a:spcPct val="100000"/>
              </a:lnSpc>
              <a:spcBef>
                <a:spcPts val="2133"/>
              </a:spcBef>
              <a:spcAft>
                <a:spcPts val="0"/>
              </a:spcAft>
              <a:buNone/>
              <a:defRPr sz="1867">
                <a:solidFill>
                  <a:schemeClr val="dk1"/>
                </a:solidFill>
              </a:defRPr>
            </a:lvl4pPr>
            <a:lvl5pPr lvl="4" algn="ctr" rtl="0">
              <a:lnSpc>
                <a:spcPct val="100000"/>
              </a:lnSpc>
              <a:spcBef>
                <a:spcPts val="2133"/>
              </a:spcBef>
              <a:spcAft>
                <a:spcPts val="0"/>
              </a:spcAft>
              <a:buNone/>
              <a:defRPr sz="1867">
                <a:solidFill>
                  <a:schemeClr val="dk1"/>
                </a:solidFill>
              </a:defRPr>
            </a:lvl5pPr>
            <a:lvl6pPr lvl="5" algn="ctr" rtl="0">
              <a:lnSpc>
                <a:spcPct val="100000"/>
              </a:lnSpc>
              <a:spcBef>
                <a:spcPts val="2133"/>
              </a:spcBef>
              <a:spcAft>
                <a:spcPts val="0"/>
              </a:spcAft>
              <a:buNone/>
              <a:defRPr sz="1867">
                <a:solidFill>
                  <a:schemeClr val="dk1"/>
                </a:solidFill>
              </a:defRPr>
            </a:lvl6pPr>
            <a:lvl7pPr lvl="6" algn="ctr" rtl="0">
              <a:lnSpc>
                <a:spcPct val="100000"/>
              </a:lnSpc>
              <a:spcBef>
                <a:spcPts val="2133"/>
              </a:spcBef>
              <a:spcAft>
                <a:spcPts val="0"/>
              </a:spcAft>
              <a:buNone/>
              <a:defRPr sz="1867">
                <a:solidFill>
                  <a:schemeClr val="dk1"/>
                </a:solidFill>
              </a:defRPr>
            </a:lvl7pPr>
            <a:lvl8pPr lvl="7" algn="ctr" rtl="0">
              <a:lnSpc>
                <a:spcPct val="100000"/>
              </a:lnSpc>
              <a:spcBef>
                <a:spcPts val="2133"/>
              </a:spcBef>
              <a:spcAft>
                <a:spcPts val="0"/>
              </a:spcAft>
              <a:buNone/>
              <a:defRPr sz="1867">
                <a:solidFill>
                  <a:schemeClr val="dk1"/>
                </a:solidFill>
              </a:defRPr>
            </a:lvl8pPr>
            <a:lvl9pPr lvl="8" algn="ctr" rtl="0">
              <a:lnSpc>
                <a:spcPct val="100000"/>
              </a:lnSpc>
              <a:spcBef>
                <a:spcPts val="2133"/>
              </a:spcBef>
              <a:spcAft>
                <a:spcPts val="2133"/>
              </a:spcAft>
              <a:buNone/>
              <a:defRPr sz="1867">
                <a:solidFill>
                  <a:schemeClr val="dk1"/>
                </a:solidFill>
              </a:defRPr>
            </a:lvl9pPr>
          </a:lstStyle>
          <a:p>
            <a:endParaRPr dirty="0"/>
          </a:p>
        </p:txBody>
      </p:sp>
      <p:sp>
        <p:nvSpPr>
          <p:cNvPr id="96" name="Google Shape;96;p17"/>
          <p:cNvSpPr txBox="1">
            <a:spLocks noGrp="1"/>
          </p:cNvSpPr>
          <p:nvPr>
            <p:ph type="subTitle" idx="3"/>
          </p:nvPr>
        </p:nvSpPr>
        <p:spPr>
          <a:xfrm>
            <a:off x="4588200" y="3187200"/>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0" i="0">
                <a:solidFill>
                  <a:schemeClr val="accent1"/>
                </a:solidFill>
                <a:latin typeface="Montserrat" pitchFamily="2" charset="77"/>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dirty="0"/>
          </a:p>
        </p:txBody>
      </p:sp>
      <p:sp>
        <p:nvSpPr>
          <p:cNvPr id="97" name="Google Shape;97;p17"/>
          <p:cNvSpPr txBox="1">
            <a:spLocks noGrp="1"/>
          </p:cNvSpPr>
          <p:nvPr>
            <p:ph type="subTitle" idx="4"/>
          </p:nvPr>
        </p:nvSpPr>
        <p:spPr>
          <a:xfrm>
            <a:off x="4588200" y="3687800"/>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b="0" i="0">
                <a:solidFill>
                  <a:schemeClr val="dk1"/>
                </a:solidFill>
                <a:latin typeface="Montserrat" pitchFamily="2" charset="77"/>
              </a:defRPr>
            </a:lvl1pPr>
            <a:lvl2pPr lvl="1" algn="ctr" rtl="0">
              <a:lnSpc>
                <a:spcPct val="100000"/>
              </a:lnSpc>
              <a:spcBef>
                <a:spcPts val="2133"/>
              </a:spcBef>
              <a:spcAft>
                <a:spcPts val="0"/>
              </a:spcAft>
              <a:buNone/>
              <a:defRPr sz="1867">
                <a:solidFill>
                  <a:schemeClr val="dk1"/>
                </a:solidFill>
              </a:defRPr>
            </a:lvl2pPr>
            <a:lvl3pPr lvl="2" algn="ctr" rtl="0">
              <a:lnSpc>
                <a:spcPct val="100000"/>
              </a:lnSpc>
              <a:spcBef>
                <a:spcPts val="2133"/>
              </a:spcBef>
              <a:spcAft>
                <a:spcPts val="0"/>
              </a:spcAft>
              <a:buNone/>
              <a:defRPr sz="1867">
                <a:solidFill>
                  <a:schemeClr val="dk1"/>
                </a:solidFill>
              </a:defRPr>
            </a:lvl3pPr>
            <a:lvl4pPr lvl="3" algn="ctr" rtl="0">
              <a:lnSpc>
                <a:spcPct val="100000"/>
              </a:lnSpc>
              <a:spcBef>
                <a:spcPts val="2133"/>
              </a:spcBef>
              <a:spcAft>
                <a:spcPts val="0"/>
              </a:spcAft>
              <a:buNone/>
              <a:defRPr sz="1867">
                <a:solidFill>
                  <a:schemeClr val="dk1"/>
                </a:solidFill>
              </a:defRPr>
            </a:lvl4pPr>
            <a:lvl5pPr lvl="4" algn="ctr" rtl="0">
              <a:lnSpc>
                <a:spcPct val="100000"/>
              </a:lnSpc>
              <a:spcBef>
                <a:spcPts val="2133"/>
              </a:spcBef>
              <a:spcAft>
                <a:spcPts val="0"/>
              </a:spcAft>
              <a:buNone/>
              <a:defRPr sz="1867">
                <a:solidFill>
                  <a:schemeClr val="dk1"/>
                </a:solidFill>
              </a:defRPr>
            </a:lvl5pPr>
            <a:lvl6pPr lvl="5" algn="ctr" rtl="0">
              <a:lnSpc>
                <a:spcPct val="100000"/>
              </a:lnSpc>
              <a:spcBef>
                <a:spcPts val="2133"/>
              </a:spcBef>
              <a:spcAft>
                <a:spcPts val="0"/>
              </a:spcAft>
              <a:buNone/>
              <a:defRPr sz="1867">
                <a:solidFill>
                  <a:schemeClr val="dk1"/>
                </a:solidFill>
              </a:defRPr>
            </a:lvl6pPr>
            <a:lvl7pPr lvl="6" algn="ctr" rtl="0">
              <a:lnSpc>
                <a:spcPct val="100000"/>
              </a:lnSpc>
              <a:spcBef>
                <a:spcPts val="2133"/>
              </a:spcBef>
              <a:spcAft>
                <a:spcPts val="0"/>
              </a:spcAft>
              <a:buNone/>
              <a:defRPr sz="1867">
                <a:solidFill>
                  <a:schemeClr val="dk1"/>
                </a:solidFill>
              </a:defRPr>
            </a:lvl7pPr>
            <a:lvl8pPr lvl="7" algn="ctr" rtl="0">
              <a:lnSpc>
                <a:spcPct val="100000"/>
              </a:lnSpc>
              <a:spcBef>
                <a:spcPts val="2133"/>
              </a:spcBef>
              <a:spcAft>
                <a:spcPts val="0"/>
              </a:spcAft>
              <a:buNone/>
              <a:defRPr sz="1867">
                <a:solidFill>
                  <a:schemeClr val="dk1"/>
                </a:solidFill>
              </a:defRPr>
            </a:lvl8pPr>
            <a:lvl9pPr lvl="8" algn="ctr" rtl="0">
              <a:lnSpc>
                <a:spcPct val="100000"/>
              </a:lnSpc>
              <a:spcBef>
                <a:spcPts val="2133"/>
              </a:spcBef>
              <a:spcAft>
                <a:spcPts val="2133"/>
              </a:spcAft>
              <a:buNone/>
              <a:defRPr sz="1867">
                <a:solidFill>
                  <a:schemeClr val="dk1"/>
                </a:solidFill>
              </a:defRPr>
            </a:lvl9pPr>
          </a:lstStyle>
          <a:p>
            <a:endParaRPr dirty="0"/>
          </a:p>
        </p:txBody>
      </p:sp>
      <p:sp>
        <p:nvSpPr>
          <p:cNvPr id="98" name="Google Shape;98;p17"/>
          <p:cNvSpPr txBox="1">
            <a:spLocks noGrp="1"/>
          </p:cNvSpPr>
          <p:nvPr>
            <p:ph type="subTitle" idx="5"/>
          </p:nvPr>
        </p:nvSpPr>
        <p:spPr>
          <a:xfrm>
            <a:off x="8125600" y="3187200"/>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0" i="0">
                <a:solidFill>
                  <a:schemeClr val="accent1"/>
                </a:solidFill>
                <a:latin typeface="Montserrat" pitchFamily="2" charset="77"/>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dirty="0"/>
          </a:p>
        </p:txBody>
      </p:sp>
      <p:sp>
        <p:nvSpPr>
          <p:cNvPr id="99" name="Google Shape;99;p17"/>
          <p:cNvSpPr txBox="1">
            <a:spLocks noGrp="1"/>
          </p:cNvSpPr>
          <p:nvPr>
            <p:ph type="subTitle" idx="6"/>
          </p:nvPr>
        </p:nvSpPr>
        <p:spPr>
          <a:xfrm>
            <a:off x="8125600" y="3687800"/>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b="0" i="0">
                <a:solidFill>
                  <a:schemeClr val="dk1"/>
                </a:solidFill>
                <a:latin typeface="Montserrat" pitchFamily="2" charset="77"/>
              </a:defRPr>
            </a:lvl1pPr>
            <a:lvl2pPr lvl="1" algn="ctr" rtl="0">
              <a:lnSpc>
                <a:spcPct val="100000"/>
              </a:lnSpc>
              <a:spcBef>
                <a:spcPts val="2133"/>
              </a:spcBef>
              <a:spcAft>
                <a:spcPts val="0"/>
              </a:spcAft>
              <a:buNone/>
              <a:defRPr sz="1867">
                <a:solidFill>
                  <a:schemeClr val="dk1"/>
                </a:solidFill>
              </a:defRPr>
            </a:lvl2pPr>
            <a:lvl3pPr lvl="2" algn="ctr" rtl="0">
              <a:lnSpc>
                <a:spcPct val="100000"/>
              </a:lnSpc>
              <a:spcBef>
                <a:spcPts val="2133"/>
              </a:spcBef>
              <a:spcAft>
                <a:spcPts val="0"/>
              </a:spcAft>
              <a:buNone/>
              <a:defRPr sz="1867">
                <a:solidFill>
                  <a:schemeClr val="dk1"/>
                </a:solidFill>
              </a:defRPr>
            </a:lvl3pPr>
            <a:lvl4pPr lvl="3" algn="ctr" rtl="0">
              <a:lnSpc>
                <a:spcPct val="100000"/>
              </a:lnSpc>
              <a:spcBef>
                <a:spcPts val="2133"/>
              </a:spcBef>
              <a:spcAft>
                <a:spcPts val="0"/>
              </a:spcAft>
              <a:buNone/>
              <a:defRPr sz="1867">
                <a:solidFill>
                  <a:schemeClr val="dk1"/>
                </a:solidFill>
              </a:defRPr>
            </a:lvl4pPr>
            <a:lvl5pPr lvl="4" algn="ctr" rtl="0">
              <a:lnSpc>
                <a:spcPct val="100000"/>
              </a:lnSpc>
              <a:spcBef>
                <a:spcPts val="2133"/>
              </a:spcBef>
              <a:spcAft>
                <a:spcPts val="0"/>
              </a:spcAft>
              <a:buNone/>
              <a:defRPr sz="1867">
                <a:solidFill>
                  <a:schemeClr val="dk1"/>
                </a:solidFill>
              </a:defRPr>
            </a:lvl5pPr>
            <a:lvl6pPr lvl="5" algn="ctr" rtl="0">
              <a:lnSpc>
                <a:spcPct val="100000"/>
              </a:lnSpc>
              <a:spcBef>
                <a:spcPts val="2133"/>
              </a:spcBef>
              <a:spcAft>
                <a:spcPts val="0"/>
              </a:spcAft>
              <a:buNone/>
              <a:defRPr sz="1867">
                <a:solidFill>
                  <a:schemeClr val="dk1"/>
                </a:solidFill>
              </a:defRPr>
            </a:lvl6pPr>
            <a:lvl7pPr lvl="6" algn="ctr" rtl="0">
              <a:lnSpc>
                <a:spcPct val="100000"/>
              </a:lnSpc>
              <a:spcBef>
                <a:spcPts val="2133"/>
              </a:spcBef>
              <a:spcAft>
                <a:spcPts val="0"/>
              </a:spcAft>
              <a:buNone/>
              <a:defRPr sz="1867">
                <a:solidFill>
                  <a:schemeClr val="dk1"/>
                </a:solidFill>
              </a:defRPr>
            </a:lvl7pPr>
            <a:lvl8pPr lvl="7" algn="ctr" rtl="0">
              <a:lnSpc>
                <a:spcPct val="100000"/>
              </a:lnSpc>
              <a:spcBef>
                <a:spcPts val="2133"/>
              </a:spcBef>
              <a:spcAft>
                <a:spcPts val="0"/>
              </a:spcAft>
              <a:buNone/>
              <a:defRPr sz="1867">
                <a:solidFill>
                  <a:schemeClr val="dk1"/>
                </a:solidFill>
              </a:defRPr>
            </a:lvl8pPr>
            <a:lvl9pPr lvl="8" algn="ctr" rtl="0">
              <a:lnSpc>
                <a:spcPct val="100000"/>
              </a:lnSpc>
              <a:spcBef>
                <a:spcPts val="2133"/>
              </a:spcBef>
              <a:spcAft>
                <a:spcPts val="2133"/>
              </a:spcAft>
              <a:buNone/>
              <a:defRPr sz="1867">
                <a:solidFill>
                  <a:schemeClr val="dk1"/>
                </a:solidFill>
              </a:defRPr>
            </a:lvl9pPr>
          </a:lstStyle>
          <a:p>
            <a:endParaRPr dirty="0"/>
          </a:p>
        </p:txBody>
      </p:sp>
      <p:sp>
        <p:nvSpPr>
          <p:cNvPr id="100" name="Google Shape;100;p17"/>
          <p:cNvSpPr/>
          <p:nvPr/>
        </p:nvSpPr>
        <p:spPr>
          <a:xfrm flipH="1">
            <a:off x="6096000"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
        <p:nvSpPr>
          <p:cNvPr id="101" name="Google Shape;101;p17"/>
          <p:cNvSpPr/>
          <p:nvPr/>
        </p:nvSpPr>
        <p:spPr>
          <a:xfrm flipH="1">
            <a:off x="67"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Tree>
    <p:extLst>
      <p:ext uri="{BB962C8B-B14F-4D97-AF65-F5344CB8AC3E}">
        <p14:creationId xmlns:p14="http://schemas.microsoft.com/office/powerpoint/2010/main" val="115399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957067" y="510900"/>
            <a:ext cx="10277600" cy="124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140" name="Google Shape;140;p23"/>
          <p:cNvSpPr/>
          <p:nvPr/>
        </p:nvSpPr>
        <p:spPr>
          <a:xfrm flipH="1">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
        <p:nvSpPr>
          <p:cNvPr id="141" name="Google Shape;141;p23"/>
          <p:cNvSpPr/>
          <p:nvPr/>
        </p:nvSpPr>
        <p:spPr>
          <a:xfrm flipH="1">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Montserrat" pitchFamily="2" charset="77"/>
            </a:endParaRPr>
          </a:p>
        </p:txBody>
      </p:sp>
    </p:spTree>
    <p:extLst>
      <p:ext uri="{BB962C8B-B14F-4D97-AF65-F5344CB8AC3E}">
        <p14:creationId xmlns:p14="http://schemas.microsoft.com/office/powerpoint/2010/main" val="1677137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b="0" i="0">
                <a:solidFill>
                  <a:schemeClr val="accent1"/>
                </a:solidFill>
                <a:latin typeface="Montserrat" pitchFamily="2" charset="77"/>
                <a:ea typeface="Montserrat" pitchFamily="2" charset="77"/>
                <a:cs typeface="Montserrat" pitchFamily="2" charset="7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104" name="Google Shape;104;p18"/>
          <p:cNvSpPr txBox="1">
            <a:spLocks noGrp="1"/>
          </p:cNvSpPr>
          <p:nvPr>
            <p:ph type="subTitle" idx="1"/>
          </p:nvPr>
        </p:nvSpPr>
        <p:spPr>
          <a:xfrm>
            <a:off x="2504367" y="1668900"/>
            <a:ext cx="3716800" cy="565200"/>
          </a:xfrm>
          <a:prstGeom prst="rect">
            <a:avLst/>
          </a:prstGeom>
        </p:spPr>
        <p:txBody>
          <a:bodyPr spcFirstLastPara="1" wrap="square" lIns="91425" tIns="91425" rIns="91425" bIns="91425" anchor="t" anchorCtr="0">
            <a:noAutofit/>
          </a:bodyPr>
          <a:lstStyle>
            <a:lvl1pPr lvl="0" rtl="0">
              <a:spcBef>
                <a:spcPts val="0"/>
              </a:spcBef>
              <a:spcAft>
                <a:spcPts val="0"/>
              </a:spcAft>
              <a:buNone/>
              <a:defRPr b="0" i="0">
                <a:solidFill>
                  <a:schemeClr val="lt1"/>
                </a:solidFill>
                <a:latin typeface="Montserrat" pitchFamily="2" charset="77"/>
              </a:defRPr>
            </a:lvl1pPr>
            <a:lvl2pPr lvl="1" rtl="0">
              <a:spcBef>
                <a:spcPts val="2133"/>
              </a:spcBef>
              <a:spcAft>
                <a:spcPts val="0"/>
              </a:spcAft>
              <a:buNone/>
              <a:defRPr b="1">
                <a:solidFill>
                  <a:schemeClr val="lt1"/>
                </a:solidFill>
              </a:defRPr>
            </a:lvl2pPr>
            <a:lvl3pPr lvl="2" rtl="0">
              <a:spcBef>
                <a:spcPts val="2133"/>
              </a:spcBef>
              <a:spcAft>
                <a:spcPts val="0"/>
              </a:spcAft>
              <a:buNone/>
              <a:defRPr b="1">
                <a:solidFill>
                  <a:schemeClr val="lt1"/>
                </a:solidFill>
              </a:defRPr>
            </a:lvl3pPr>
            <a:lvl4pPr lvl="3" rtl="0">
              <a:spcBef>
                <a:spcPts val="2133"/>
              </a:spcBef>
              <a:spcAft>
                <a:spcPts val="0"/>
              </a:spcAft>
              <a:buNone/>
              <a:defRPr b="1">
                <a:solidFill>
                  <a:schemeClr val="lt1"/>
                </a:solidFill>
              </a:defRPr>
            </a:lvl4pPr>
            <a:lvl5pPr lvl="4" rtl="0">
              <a:spcBef>
                <a:spcPts val="2133"/>
              </a:spcBef>
              <a:spcAft>
                <a:spcPts val="0"/>
              </a:spcAft>
              <a:buNone/>
              <a:defRPr b="1">
                <a:solidFill>
                  <a:schemeClr val="lt1"/>
                </a:solidFill>
              </a:defRPr>
            </a:lvl5pPr>
            <a:lvl6pPr lvl="5" rtl="0">
              <a:spcBef>
                <a:spcPts val="2133"/>
              </a:spcBef>
              <a:spcAft>
                <a:spcPts val="0"/>
              </a:spcAft>
              <a:buNone/>
              <a:defRPr b="1">
                <a:solidFill>
                  <a:schemeClr val="lt1"/>
                </a:solidFill>
              </a:defRPr>
            </a:lvl6pPr>
            <a:lvl7pPr lvl="6" rtl="0">
              <a:spcBef>
                <a:spcPts val="2133"/>
              </a:spcBef>
              <a:spcAft>
                <a:spcPts val="0"/>
              </a:spcAft>
              <a:buNone/>
              <a:defRPr b="1">
                <a:solidFill>
                  <a:schemeClr val="lt1"/>
                </a:solidFill>
              </a:defRPr>
            </a:lvl7pPr>
            <a:lvl8pPr lvl="7" rtl="0">
              <a:spcBef>
                <a:spcPts val="2133"/>
              </a:spcBef>
              <a:spcAft>
                <a:spcPts val="0"/>
              </a:spcAft>
              <a:buNone/>
              <a:defRPr b="1">
                <a:solidFill>
                  <a:schemeClr val="lt1"/>
                </a:solidFill>
              </a:defRPr>
            </a:lvl8pPr>
            <a:lvl9pPr lvl="8" rtl="0">
              <a:spcBef>
                <a:spcPts val="2133"/>
              </a:spcBef>
              <a:spcAft>
                <a:spcPts val="2133"/>
              </a:spcAft>
              <a:buNone/>
              <a:defRPr b="1">
                <a:solidFill>
                  <a:schemeClr val="lt1"/>
                </a:solidFill>
              </a:defRPr>
            </a:lvl9pPr>
          </a:lstStyle>
          <a:p>
            <a:endParaRPr dirty="0"/>
          </a:p>
        </p:txBody>
      </p:sp>
      <p:sp>
        <p:nvSpPr>
          <p:cNvPr id="105" name="Google Shape;105;p18"/>
          <p:cNvSpPr txBox="1">
            <a:spLocks noGrp="1"/>
          </p:cNvSpPr>
          <p:nvPr>
            <p:ph type="subTitle" idx="2"/>
          </p:nvPr>
        </p:nvSpPr>
        <p:spPr>
          <a:xfrm>
            <a:off x="2504367" y="2325793"/>
            <a:ext cx="3716800" cy="11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b="0" i="0">
                <a:solidFill>
                  <a:schemeClr val="dk1"/>
                </a:solidFill>
                <a:latin typeface="Montserrat" pitchFamily="2" charset="77"/>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dirty="0"/>
          </a:p>
        </p:txBody>
      </p:sp>
      <p:sp>
        <p:nvSpPr>
          <p:cNvPr id="106" name="Google Shape;106;p18"/>
          <p:cNvSpPr txBox="1">
            <a:spLocks noGrp="1"/>
          </p:cNvSpPr>
          <p:nvPr>
            <p:ph type="subTitle" idx="3"/>
          </p:nvPr>
        </p:nvSpPr>
        <p:spPr>
          <a:xfrm>
            <a:off x="7135329" y="1668900"/>
            <a:ext cx="3716800" cy="565200"/>
          </a:xfrm>
          <a:prstGeom prst="rect">
            <a:avLst/>
          </a:prstGeom>
        </p:spPr>
        <p:txBody>
          <a:bodyPr spcFirstLastPara="1" wrap="square" lIns="91425" tIns="91425" rIns="91425" bIns="91425" anchor="t" anchorCtr="0">
            <a:noAutofit/>
          </a:bodyPr>
          <a:lstStyle>
            <a:lvl1pPr lvl="0" rtl="0">
              <a:spcBef>
                <a:spcPts val="0"/>
              </a:spcBef>
              <a:spcAft>
                <a:spcPts val="0"/>
              </a:spcAft>
              <a:buNone/>
              <a:defRPr b="0" i="0">
                <a:solidFill>
                  <a:schemeClr val="lt1"/>
                </a:solidFill>
                <a:latin typeface="Montserrat" pitchFamily="2" charset="77"/>
              </a:defRPr>
            </a:lvl1pPr>
            <a:lvl2pPr lvl="1" rtl="0">
              <a:spcBef>
                <a:spcPts val="2133"/>
              </a:spcBef>
              <a:spcAft>
                <a:spcPts val="0"/>
              </a:spcAft>
              <a:buNone/>
              <a:defRPr b="1">
                <a:solidFill>
                  <a:schemeClr val="lt1"/>
                </a:solidFill>
              </a:defRPr>
            </a:lvl2pPr>
            <a:lvl3pPr lvl="2" rtl="0">
              <a:spcBef>
                <a:spcPts val="2133"/>
              </a:spcBef>
              <a:spcAft>
                <a:spcPts val="0"/>
              </a:spcAft>
              <a:buNone/>
              <a:defRPr b="1">
                <a:solidFill>
                  <a:schemeClr val="lt1"/>
                </a:solidFill>
              </a:defRPr>
            </a:lvl3pPr>
            <a:lvl4pPr lvl="3" rtl="0">
              <a:spcBef>
                <a:spcPts val="2133"/>
              </a:spcBef>
              <a:spcAft>
                <a:spcPts val="0"/>
              </a:spcAft>
              <a:buNone/>
              <a:defRPr b="1">
                <a:solidFill>
                  <a:schemeClr val="lt1"/>
                </a:solidFill>
              </a:defRPr>
            </a:lvl4pPr>
            <a:lvl5pPr lvl="4" rtl="0">
              <a:spcBef>
                <a:spcPts val="2133"/>
              </a:spcBef>
              <a:spcAft>
                <a:spcPts val="0"/>
              </a:spcAft>
              <a:buNone/>
              <a:defRPr b="1">
                <a:solidFill>
                  <a:schemeClr val="lt1"/>
                </a:solidFill>
              </a:defRPr>
            </a:lvl5pPr>
            <a:lvl6pPr lvl="5" rtl="0">
              <a:spcBef>
                <a:spcPts val="2133"/>
              </a:spcBef>
              <a:spcAft>
                <a:spcPts val="0"/>
              </a:spcAft>
              <a:buNone/>
              <a:defRPr b="1">
                <a:solidFill>
                  <a:schemeClr val="lt1"/>
                </a:solidFill>
              </a:defRPr>
            </a:lvl6pPr>
            <a:lvl7pPr lvl="6" rtl="0">
              <a:spcBef>
                <a:spcPts val="2133"/>
              </a:spcBef>
              <a:spcAft>
                <a:spcPts val="0"/>
              </a:spcAft>
              <a:buNone/>
              <a:defRPr b="1">
                <a:solidFill>
                  <a:schemeClr val="lt1"/>
                </a:solidFill>
              </a:defRPr>
            </a:lvl7pPr>
            <a:lvl8pPr lvl="7" rtl="0">
              <a:spcBef>
                <a:spcPts val="2133"/>
              </a:spcBef>
              <a:spcAft>
                <a:spcPts val="0"/>
              </a:spcAft>
              <a:buNone/>
              <a:defRPr b="1">
                <a:solidFill>
                  <a:schemeClr val="lt1"/>
                </a:solidFill>
              </a:defRPr>
            </a:lvl8pPr>
            <a:lvl9pPr lvl="8" rtl="0">
              <a:spcBef>
                <a:spcPts val="2133"/>
              </a:spcBef>
              <a:spcAft>
                <a:spcPts val="2133"/>
              </a:spcAft>
              <a:buNone/>
              <a:defRPr b="1">
                <a:solidFill>
                  <a:schemeClr val="lt1"/>
                </a:solidFill>
              </a:defRPr>
            </a:lvl9pPr>
          </a:lstStyle>
          <a:p>
            <a:endParaRPr dirty="0"/>
          </a:p>
        </p:txBody>
      </p:sp>
      <p:sp>
        <p:nvSpPr>
          <p:cNvPr id="107" name="Google Shape;107;p18"/>
          <p:cNvSpPr txBox="1">
            <a:spLocks noGrp="1"/>
          </p:cNvSpPr>
          <p:nvPr>
            <p:ph type="subTitle" idx="4"/>
          </p:nvPr>
        </p:nvSpPr>
        <p:spPr>
          <a:xfrm>
            <a:off x="7135324" y="2325709"/>
            <a:ext cx="3716800" cy="11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b="0" i="0">
                <a:solidFill>
                  <a:schemeClr val="dk1"/>
                </a:solidFill>
                <a:latin typeface="Montserrat" pitchFamily="2" charset="77"/>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dirty="0"/>
          </a:p>
        </p:txBody>
      </p:sp>
      <p:sp>
        <p:nvSpPr>
          <p:cNvPr id="108" name="Google Shape;108;p18"/>
          <p:cNvSpPr txBox="1">
            <a:spLocks noGrp="1"/>
          </p:cNvSpPr>
          <p:nvPr>
            <p:ph type="subTitle" idx="5"/>
          </p:nvPr>
        </p:nvSpPr>
        <p:spPr>
          <a:xfrm>
            <a:off x="2504367" y="3864197"/>
            <a:ext cx="3716800" cy="453600"/>
          </a:xfrm>
          <a:prstGeom prst="rect">
            <a:avLst/>
          </a:prstGeom>
        </p:spPr>
        <p:txBody>
          <a:bodyPr spcFirstLastPara="1" wrap="square" lIns="91425" tIns="91425" rIns="91425" bIns="91425" anchor="t" anchorCtr="0">
            <a:noAutofit/>
          </a:bodyPr>
          <a:lstStyle>
            <a:lvl1pPr lvl="0" rtl="0">
              <a:spcBef>
                <a:spcPts val="0"/>
              </a:spcBef>
              <a:spcAft>
                <a:spcPts val="0"/>
              </a:spcAft>
              <a:buNone/>
              <a:defRPr b="0" i="0">
                <a:solidFill>
                  <a:schemeClr val="lt1"/>
                </a:solidFill>
                <a:latin typeface="Montserrat" pitchFamily="2" charset="77"/>
              </a:defRPr>
            </a:lvl1pPr>
            <a:lvl2pPr lvl="1" rtl="0">
              <a:spcBef>
                <a:spcPts val="2133"/>
              </a:spcBef>
              <a:spcAft>
                <a:spcPts val="0"/>
              </a:spcAft>
              <a:buNone/>
              <a:defRPr b="1">
                <a:solidFill>
                  <a:schemeClr val="lt1"/>
                </a:solidFill>
              </a:defRPr>
            </a:lvl2pPr>
            <a:lvl3pPr lvl="2" rtl="0">
              <a:spcBef>
                <a:spcPts val="2133"/>
              </a:spcBef>
              <a:spcAft>
                <a:spcPts val="0"/>
              </a:spcAft>
              <a:buNone/>
              <a:defRPr b="1">
                <a:solidFill>
                  <a:schemeClr val="lt1"/>
                </a:solidFill>
              </a:defRPr>
            </a:lvl3pPr>
            <a:lvl4pPr lvl="3" rtl="0">
              <a:spcBef>
                <a:spcPts val="2133"/>
              </a:spcBef>
              <a:spcAft>
                <a:spcPts val="0"/>
              </a:spcAft>
              <a:buNone/>
              <a:defRPr b="1">
                <a:solidFill>
                  <a:schemeClr val="lt1"/>
                </a:solidFill>
              </a:defRPr>
            </a:lvl4pPr>
            <a:lvl5pPr lvl="4" rtl="0">
              <a:spcBef>
                <a:spcPts val="2133"/>
              </a:spcBef>
              <a:spcAft>
                <a:spcPts val="0"/>
              </a:spcAft>
              <a:buNone/>
              <a:defRPr b="1">
                <a:solidFill>
                  <a:schemeClr val="lt1"/>
                </a:solidFill>
              </a:defRPr>
            </a:lvl5pPr>
            <a:lvl6pPr lvl="5" rtl="0">
              <a:spcBef>
                <a:spcPts val="2133"/>
              </a:spcBef>
              <a:spcAft>
                <a:spcPts val="0"/>
              </a:spcAft>
              <a:buNone/>
              <a:defRPr b="1">
                <a:solidFill>
                  <a:schemeClr val="lt1"/>
                </a:solidFill>
              </a:defRPr>
            </a:lvl6pPr>
            <a:lvl7pPr lvl="6" rtl="0">
              <a:spcBef>
                <a:spcPts val="2133"/>
              </a:spcBef>
              <a:spcAft>
                <a:spcPts val="0"/>
              </a:spcAft>
              <a:buNone/>
              <a:defRPr b="1">
                <a:solidFill>
                  <a:schemeClr val="lt1"/>
                </a:solidFill>
              </a:defRPr>
            </a:lvl7pPr>
            <a:lvl8pPr lvl="7" rtl="0">
              <a:spcBef>
                <a:spcPts val="2133"/>
              </a:spcBef>
              <a:spcAft>
                <a:spcPts val="0"/>
              </a:spcAft>
              <a:buNone/>
              <a:defRPr b="1">
                <a:solidFill>
                  <a:schemeClr val="lt1"/>
                </a:solidFill>
              </a:defRPr>
            </a:lvl8pPr>
            <a:lvl9pPr lvl="8" rtl="0">
              <a:spcBef>
                <a:spcPts val="2133"/>
              </a:spcBef>
              <a:spcAft>
                <a:spcPts val="2133"/>
              </a:spcAft>
              <a:buNone/>
              <a:defRPr b="1">
                <a:solidFill>
                  <a:schemeClr val="lt1"/>
                </a:solidFill>
              </a:defRPr>
            </a:lvl9pPr>
          </a:lstStyle>
          <a:p>
            <a:endParaRPr dirty="0"/>
          </a:p>
        </p:txBody>
      </p:sp>
      <p:sp>
        <p:nvSpPr>
          <p:cNvPr id="109" name="Google Shape;109;p18"/>
          <p:cNvSpPr txBox="1">
            <a:spLocks noGrp="1"/>
          </p:cNvSpPr>
          <p:nvPr>
            <p:ph type="subTitle" idx="6"/>
          </p:nvPr>
        </p:nvSpPr>
        <p:spPr>
          <a:xfrm>
            <a:off x="2504367" y="4521005"/>
            <a:ext cx="3716800" cy="11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b="0" i="0">
                <a:solidFill>
                  <a:schemeClr val="dk1"/>
                </a:solidFill>
                <a:latin typeface="Montserrat" pitchFamily="2" charset="77"/>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dirty="0"/>
          </a:p>
        </p:txBody>
      </p:sp>
      <p:sp>
        <p:nvSpPr>
          <p:cNvPr id="110" name="Google Shape;110;p18"/>
          <p:cNvSpPr txBox="1">
            <a:spLocks noGrp="1"/>
          </p:cNvSpPr>
          <p:nvPr>
            <p:ph type="subTitle" idx="7"/>
          </p:nvPr>
        </p:nvSpPr>
        <p:spPr>
          <a:xfrm>
            <a:off x="7135233" y="3864208"/>
            <a:ext cx="3716800" cy="453600"/>
          </a:xfrm>
          <a:prstGeom prst="rect">
            <a:avLst/>
          </a:prstGeom>
        </p:spPr>
        <p:txBody>
          <a:bodyPr spcFirstLastPara="1" wrap="square" lIns="91425" tIns="91425" rIns="91425" bIns="91425" anchor="t" anchorCtr="0">
            <a:noAutofit/>
          </a:bodyPr>
          <a:lstStyle>
            <a:lvl1pPr lvl="0" rtl="0">
              <a:spcBef>
                <a:spcPts val="0"/>
              </a:spcBef>
              <a:spcAft>
                <a:spcPts val="0"/>
              </a:spcAft>
              <a:buNone/>
              <a:defRPr b="0" i="0">
                <a:solidFill>
                  <a:schemeClr val="lt1"/>
                </a:solidFill>
                <a:latin typeface="Montserrat" pitchFamily="2" charset="77"/>
              </a:defRPr>
            </a:lvl1pPr>
            <a:lvl2pPr lvl="1" rtl="0">
              <a:spcBef>
                <a:spcPts val="2133"/>
              </a:spcBef>
              <a:spcAft>
                <a:spcPts val="0"/>
              </a:spcAft>
              <a:buNone/>
              <a:defRPr b="1">
                <a:solidFill>
                  <a:schemeClr val="lt1"/>
                </a:solidFill>
              </a:defRPr>
            </a:lvl2pPr>
            <a:lvl3pPr lvl="2" rtl="0">
              <a:spcBef>
                <a:spcPts val="2133"/>
              </a:spcBef>
              <a:spcAft>
                <a:spcPts val="0"/>
              </a:spcAft>
              <a:buNone/>
              <a:defRPr b="1">
                <a:solidFill>
                  <a:schemeClr val="lt1"/>
                </a:solidFill>
              </a:defRPr>
            </a:lvl3pPr>
            <a:lvl4pPr lvl="3" rtl="0">
              <a:spcBef>
                <a:spcPts val="2133"/>
              </a:spcBef>
              <a:spcAft>
                <a:spcPts val="0"/>
              </a:spcAft>
              <a:buNone/>
              <a:defRPr b="1">
                <a:solidFill>
                  <a:schemeClr val="lt1"/>
                </a:solidFill>
              </a:defRPr>
            </a:lvl4pPr>
            <a:lvl5pPr lvl="4" rtl="0">
              <a:spcBef>
                <a:spcPts val="2133"/>
              </a:spcBef>
              <a:spcAft>
                <a:spcPts val="0"/>
              </a:spcAft>
              <a:buNone/>
              <a:defRPr b="1">
                <a:solidFill>
                  <a:schemeClr val="lt1"/>
                </a:solidFill>
              </a:defRPr>
            </a:lvl5pPr>
            <a:lvl6pPr lvl="5" rtl="0">
              <a:spcBef>
                <a:spcPts val="2133"/>
              </a:spcBef>
              <a:spcAft>
                <a:spcPts val="0"/>
              </a:spcAft>
              <a:buNone/>
              <a:defRPr b="1">
                <a:solidFill>
                  <a:schemeClr val="lt1"/>
                </a:solidFill>
              </a:defRPr>
            </a:lvl6pPr>
            <a:lvl7pPr lvl="6" rtl="0">
              <a:spcBef>
                <a:spcPts val="2133"/>
              </a:spcBef>
              <a:spcAft>
                <a:spcPts val="0"/>
              </a:spcAft>
              <a:buNone/>
              <a:defRPr b="1">
                <a:solidFill>
                  <a:schemeClr val="lt1"/>
                </a:solidFill>
              </a:defRPr>
            </a:lvl7pPr>
            <a:lvl8pPr lvl="7" rtl="0">
              <a:spcBef>
                <a:spcPts val="2133"/>
              </a:spcBef>
              <a:spcAft>
                <a:spcPts val="0"/>
              </a:spcAft>
              <a:buNone/>
              <a:defRPr b="1">
                <a:solidFill>
                  <a:schemeClr val="lt1"/>
                </a:solidFill>
              </a:defRPr>
            </a:lvl8pPr>
            <a:lvl9pPr lvl="8" rtl="0">
              <a:spcBef>
                <a:spcPts val="2133"/>
              </a:spcBef>
              <a:spcAft>
                <a:spcPts val="2133"/>
              </a:spcAft>
              <a:buNone/>
              <a:defRPr b="1">
                <a:solidFill>
                  <a:schemeClr val="lt1"/>
                </a:solidFill>
              </a:defRPr>
            </a:lvl9pPr>
          </a:lstStyle>
          <a:p>
            <a:endParaRPr dirty="0"/>
          </a:p>
        </p:txBody>
      </p:sp>
      <p:sp>
        <p:nvSpPr>
          <p:cNvPr id="111" name="Google Shape;111;p18"/>
          <p:cNvSpPr txBox="1">
            <a:spLocks noGrp="1"/>
          </p:cNvSpPr>
          <p:nvPr>
            <p:ph type="subTitle" idx="8"/>
          </p:nvPr>
        </p:nvSpPr>
        <p:spPr>
          <a:xfrm>
            <a:off x="7135233" y="4521005"/>
            <a:ext cx="3716800" cy="11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b="0" i="0">
                <a:solidFill>
                  <a:schemeClr val="dk1"/>
                </a:solidFill>
                <a:latin typeface="Montserrat" pitchFamily="2" charset="77"/>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dirty="0"/>
          </a:p>
        </p:txBody>
      </p:sp>
      <p:sp>
        <p:nvSpPr>
          <p:cNvPr id="112" name="Google Shape;112;p18"/>
          <p:cNvSpPr txBox="1">
            <a:spLocks noGrp="1"/>
          </p:cNvSpPr>
          <p:nvPr>
            <p:ph type="subTitle" idx="9"/>
          </p:nvPr>
        </p:nvSpPr>
        <p:spPr>
          <a:xfrm rot="-5400803">
            <a:off x="812012" y="2372624"/>
            <a:ext cx="1712400" cy="6568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b="0" i="0">
                <a:solidFill>
                  <a:schemeClr val="lt1"/>
                </a:solidFill>
                <a:latin typeface="Montserrat" pitchFamily="2" charset="77"/>
              </a:defRPr>
            </a:lvl1pPr>
            <a:lvl2pPr lvl="1">
              <a:spcBef>
                <a:spcPts val="2133"/>
              </a:spcBef>
              <a:spcAft>
                <a:spcPts val="0"/>
              </a:spcAft>
              <a:buSzPts val="1400"/>
              <a:buNone/>
              <a:defRPr b="1"/>
            </a:lvl2pPr>
            <a:lvl3pPr lvl="2">
              <a:spcBef>
                <a:spcPts val="2133"/>
              </a:spcBef>
              <a:spcAft>
                <a:spcPts val="0"/>
              </a:spcAft>
              <a:buSzPts val="1400"/>
              <a:buNone/>
              <a:defRPr b="1"/>
            </a:lvl3pPr>
            <a:lvl4pPr lvl="3">
              <a:spcBef>
                <a:spcPts val="2133"/>
              </a:spcBef>
              <a:spcAft>
                <a:spcPts val="0"/>
              </a:spcAft>
              <a:buSzPts val="1400"/>
              <a:buNone/>
              <a:defRPr b="1"/>
            </a:lvl4pPr>
            <a:lvl5pPr lvl="4">
              <a:spcBef>
                <a:spcPts val="2133"/>
              </a:spcBef>
              <a:spcAft>
                <a:spcPts val="0"/>
              </a:spcAft>
              <a:buSzPts val="1400"/>
              <a:buNone/>
              <a:defRPr b="1"/>
            </a:lvl5pPr>
            <a:lvl6pPr lvl="5">
              <a:spcBef>
                <a:spcPts val="2133"/>
              </a:spcBef>
              <a:spcAft>
                <a:spcPts val="0"/>
              </a:spcAft>
              <a:buSzPts val="1400"/>
              <a:buNone/>
              <a:defRPr b="1"/>
            </a:lvl6pPr>
            <a:lvl7pPr lvl="6">
              <a:spcBef>
                <a:spcPts val="2133"/>
              </a:spcBef>
              <a:spcAft>
                <a:spcPts val="0"/>
              </a:spcAft>
              <a:buSzPts val="1400"/>
              <a:buNone/>
              <a:defRPr b="1"/>
            </a:lvl7pPr>
            <a:lvl8pPr lvl="7">
              <a:spcBef>
                <a:spcPts val="2133"/>
              </a:spcBef>
              <a:spcAft>
                <a:spcPts val="0"/>
              </a:spcAft>
              <a:buSzPts val="1400"/>
              <a:buNone/>
              <a:defRPr b="1"/>
            </a:lvl8pPr>
            <a:lvl9pPr lvl="8">
              <a:spcBef>
                <a:spcPts val="2133"/>
              </a:spcBef>
              <a:spcAft>
                <a:spcPts val="2133"/>
              </a:spcAft>
              <a:buSzPts val="1400"/>
              <a:buNone/>
              <a:defRPr b="1"/>
            </a:lvl9pPr>
          </a:lstStyle>
          <a:p>
            <a:endParaRPr dirty="0"/>
          </a:p>
        </p:txBody>
      </p:sp>
      <p:sp>
        <p:nvSpPr>
          <p:cNvPr id="113" name="Google Shape;113;p18"/>
          <p:cNvSpPr txBox="1">
            <a:spLocks noGrp="1"/>
          </p:cNvSpPr>
          <p:nvPr>
            <p:ph type="subTitle" idx="13"/>
          </p:nvPr>
        </p:nvSpPr>
        <p:spPr>
          <a:xfrm rot="-5400000">
            <a:off x="812100" y="4563200"/>
            <a:ext cx="1712400" cy="65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0" i="0">
                <a:solidFill>
                  <a:schemeClr val="lt1"/>
                </a:solidFill>
                <a:latin typeface="Montserrat" pitchFamily="2" charset="77"/>
              </a:defRPr>
            </a:lvl1pPr>
            <a:lvl2pPr lvl="1" rtl="0">
              <a:spcBef>
                <a:spcPts val="2133"/>
              </a:spcBef>
              <a:spcAft>
                <a:spcPts val="0"/>
              </a:spcAft>
              <a:buSzPts val="1400"/>
              <a:buNone/>
              <a:defRPr b="1"/>
            </a:lvl2pPr>
            <a:lvl3pPr lvl="2" rtl="0">
              <a:spcBef>
                <a:spcPts val="2133"/>
              </a:spcBef>
              <a:spcAft>
                <a:spcPts val="0"/>
              </a:spcAft>
              <a:buSzPts val="1400"/>
              <a:buNone/>
              <a:defRPr b="1"/>
            </a:lvl3pPr>
            <a:lvl4pPr lvl="3" rtl="0">
              <a:spcBef>
                <a:spcPts val="2133"/>
              </a:spcBef>
              <a:spcAft>
                <a:spcPts val="0"/>
              </a:spcAft>
              <a:buSzPts val="1400"/>
              <a:buNone/>
              <a:defRPr b="1"/>
            </a:lvl4pPr>
            <a:lvl5pPr lvl="4" rtl="0">
              <a:spcBef>
                <a:spcPts val="2133"/>
              </a:spcBef>
              <a:spcAft>
                <a:spcPts val="0"/>
              </a:spcAft>
              <a:buSzPts val="1400"/>
              <a:buNone/>
              <a:defRPr b="1"/>
            </a:lvl5pPr>
            <a:lvl6pPr lvl="5" rtl="0">
              <a:spcBef>
                <a:spcPts val="2133"/>
              </a:spcBef>
              <a:spcAft>
                <a:spcPts val="0"/>
              </a:spcAft>
              <a:buSzPts val="1400"/>
              <a:buNone/>
              <a:defRPr b="1"/>
            </a:lvl6pPr>
            <a:lvl7pPr lvl="6" rtl="0">
              <a:spcBef>
                <a:spcPts val="2133"/>
              </a:spcBef>
              <a:spcAft>
                <a:spcPts val="0"/>
              </a:spcAft>
              <a:buSzPts val="1400"/>
              <a:buNone/>
              <a:defRPr b="1"/>
            </a:lvl7pPr>
            <a:lvl8pPr lvl="7" rtl="0">
              <a:spcBef>
                <a:spcPts val="2133"/>
              </a:spcBef>
              <a:spcAft>
                <a:spcPts val="0"/>
              </a:spcAft>
              <a:buSzPts val="1400"/>
              <a:buNone/>
              <a:defRPr b="1"/>
            </a:lvl8pPr>
            <a:lvl9pPr lvl="8" rtl="0">
              <a:spcBef>
                <a:spcPts val="2133"/>
              </a:spcBef>
              <a:spcAft>
                <a:spcPts val="2133"/>
              </a:spcAft>
              <a:buSzPts val="1400"/>
              <a:buNone/>
              <a:defRPr b="1"/>
            </a:lvl9pPr>
          </a:lstStyle>
          <a:p>
            <a:endParaRPr dirty="0"/>
          </a:p>
        </p:txBody>
      </p:sp>
    </p:spTree>
    <p:extLst>
      <p:ext uri="{BB962C8B-B14F-4D97-AF65-F5344CB8AC3E}">
        <p14:creationId xmlns:p14="http://schemas.microsoft.com/office/powerpoint/2010/main" val="68466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C272-097E-BC20-C700-C3F407D551BB}"/>
              </a:ext>
            </a:extLst>
          </p:cNvPr>
          <p:cNvSpPr>
            <a:spLocks noGrp="1"/>
          </p:cNvSpPr>
          <p:nvPr>
            <p:ph type="title"/>
          </p:nvPr>
        </p:nvSpPr>
        <p:spPr/>
        <p:txBody>
          <a:bodyPr/>
          <a:lstStyle>
            <a:lvl1pPr>
              <a:defRPr b="0" i="0">
                <a:latin typeface="Montserrat" pitchFamily="2" charset="77"/>
              </a:defRPr>
            </a:lvl1pPr>
          </a:lstStyle>
          <a:p>
            <a:r>
              <a:rPr lang="en-US" dirty="0"/>
              <a:t>Click to edit Master title style</a:t>
            </a:r>
            <a:endParaRPr lang="en-TH" dirty="0"/>
          </a:p>
        </p:txBody>
      </p:sp>
      <p:sp>
        <p:nvSpPr>
          <p:cNvPr id="3" name="Content Placeholder 2">
            <a:extLst>
              <a:ext uri="{FF2B5EF4-FFF2-40B4-BE49-F238E27FC236}">
                <a16:creationId xmlns:a16="http://schemas.microsoft.com/office/drawing/2014/main" id="{B9658E8E-1383-02D4-F4A3-C36049DA6040}"/>
              </a:ext>
            </a:extLst>
          </p:cNvPr>
          <p:cNvSpPr>
            <a:spLocks noGrp="1"/>
          </p:cNvSpPr>
          <p:nvPr>
            <p:ph idx="1"/>
          </p:nvPr>
        </p:nvSpPr>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4" name="Date Placeholder 3">
            <a:extLst>
              <a:ext uri="{FF2B5EF4-FFF2-40B4-BE49-F238E27FC236}">
                <a16:creationId xmlns:a16="http://schemas.microsoft.com/office/drawing/2014/main" id="{19DE5EF8-A9DF-4731-8977-9AB19692DA52}"/>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5" name="Footer Placeholder 4">
            <a:extLst>
              <a:ext uri="{FF2B5EF4-FFF2-40B4-BE49-F238E27FC236}">
                <a16:creationId xmlns:a16="http://schemas.microsoft.com/office/drawing/2014/main" id="{A53BFB93-5084-73EC-6821-0072E3A962FE}"/>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6" name="Slide Number Placeholder 5">
            <a:extLst>
              <a:ext uri="{FF2B5EF4-FFF2-40B4-BE49-F238E27FC236}">
                <a16:creationId xmlns:a16="http://schemas.microsoft.com/office/drawing/2014/main" id="{B0113679-648E-4A0C-3497-AC1F5968F635}"/>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150608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01F0-8D7B-A7DA-361C-B98115663760}"/>
              </a:ext>
            </a:extLst>
          </p:cNvPr>
          <p:cNvSpPr>
            <a:spLocks noGrp="1"/>
          </p:cNvSpPr>
          <p:nvPr>
            <p:ph type="title"/>
          </p:nvPr>
        </p:nvSpPr>
        <p:spPr>
          <a:xfrm>
            <a:off x="831850" y="1709738"/>
            <a:ext cx="10515600" cy="2852737"/>
          </a:xfrm>
        </p:spPr>
        <p:txBody>
          <a:bodyPr anchor="b"/>
          <a:lstStyle>
            <a:lvl1pPr>
              <a:defRPr sz="6000" b="0" i="0">
                <a:latin typeface="Montserrat" pitchFamily="2" charset="77"/>
              </a:defRPr>
            </a:lvl1pPr>
          </a:lstStyle>
          <a:p>
            <a:r>
              <a:rPr lang="en-US" dirty="0"/>
              <a:t>Click to edit Master title style</a:t>
            </a:r>
            <a:endParaRPr lang="en-TH" dirty="0"/>
          </a:p>
        </p:txBody>
      </p:sp>
      <p:sp>
        <p:nvSpPr>
          <p:cNvPr id="3" name="Text Placeholder 2">
            <a:extLst>
              <a:ext uri="{FF2B5EF4-FFF2-40B4-BE49-F238E27FC236}">
                <a16:creationId xmlns:a16="http://schemas.microsoft.com/office/drawing/2014/main" id="{83A25E98-29F4-1CDD-67FF-E1D997CC20E7}"/>
              </a:ext>
            </a:extLst>
          </p:cNvPr>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Montserrat"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2AA6800-4BA1-F2F8-1D7C-D4EF838ACA9B}"/>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5" name="Footer Placeholder 4">
            <a:extLst>
              <a:ext uri="{FF2B5EF4-FFF2-40B4-BE49-F238E27FC236}">
                <a16:creationId xmlns:a16="http://schemas.microsoft.com/office/drawing/2014/main" id="{C3A204DF-FE2A-7D58-3800-7A6317A44E7B}"/>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6" name="Slide Number Placeholder 5">
            <a:extLst>
              <a:ext uri="{FF2B5EF4-FFF2-40B4-BE49-F238E27FC236}">
                <a16:creationId xmlns:a16="http://schemas.microsoft.com/office/drawing/2014/main" id="{EE4DEEB7-532E-D597-28D6-BFA5BBB3AB96}"/>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2863262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57E7-CB82-2BB2-75BF-99F470738CD1}"/>
              </a:ext>
            </a:extLst>
          </p:cNvPr>
          <p:cNvSpPr>
            <a:spLocks noGrp="1"/>
          </p:cNvSpPr>
          <p:nvPr>
            <p:ph type="title"/>
          </p:nvPr>
        </p:nvSpPr>
        <p:spPr/>
        <p:txBody>
          <a:bodyPr/>
          <a:lstStyle>
            <a:lvl1pPr>
              <a:defRPr b="0" i="0">
                <a:latin typeface="Montserrat" pitchFamily="2" charset="77"/>
              </a:defRPr>
            </a:lvl1pPr>
          </a:lstStyle>
          <a:p>
            <a:r>
              <a:rPr lang="en-US" dirty="0"/>
              <a:t>Click to edit Master title style</a:t>
            </a:r>
            <a:endParaRPr lang="en-TH" dirty="0"/>
          </a:p>
        </p:txBody>
      </p:sp>
      <p:sp>
        <p:nvSpPr>
          <p:cNvPr id="3" name="Content Placeholder 2">
            <a:extLst>
              <a:ext uri="{FF2B5EF4-FFF2-40B4-BE49-F238E27FC236}">
                <a16:creationId xmlns:a16="http://schemas.microsoft.com/office/drawing/2014/main" id="{174C57CC-3596-FB83-2119-F4832F4648ED}"/>
              </a:ext>
            </a:extLst>
          </p:cNvPr>
          <p:cNvSpPr>
            <a:spLocks noGrp="1"/>
          </p:cNvSpPr>
          <p:nvPr>
            <p:ph sz="half" idx="1"/>
          </p:nvPr>
        </p:nvSpPr>
        <p:spPr>
          <a:xfrm>
            <a:off x="838200" y="1825625"/>
            <a:ext cx="5181600" cy="4351338"/>
          </a:xfrm>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4" name="Content Placeholder 3">
            <a:extLst>
              <a:ext uri="{FF2B5EF4-FFF2-40B4-BE49-F238E27FC236}">
                <a16:creationId xmlns:a16="http://schemas.microsoft.com/office/drawing/2014/main" id="{3A5B88F7-C805-1B1B-8680-AC381015361E}"/>
              </a:ext>
            </a:extLst>
          </p:cNvPr>
          <p:cNvSpPr>
            <a:spLocks noGrp="1"/>
          </p:cNvSpPr>
          <p:nvPr>
            <p:ph sz="half" idx="2"/>
          </p:nvPr>
        </p:nvSpPr>
        <p:spPr>
          <a:xfrm>
            <a:off x="6172200" y="1825625"/>
            <a:ext cx="5181600" cy="4351338"/>
          </a:xfrm>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5" name="Date Placeholder 4">
            <a:extLst>
              <a:ext uri="{FF2B5EF4-FFF2-40B4-BE49-F238E27FC236}">
                <a16:creationId xmlns:a16="http://schemas.microsoft.com/office/drawing/2014/main" id="{EDE227A8-0C25-882D-FC84-29565C040543}"/>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6" name="Footer Placeholder 5">
            <a:extLst>
              <a:ext uri="{FF2B5EF4-FFF2-40B4-BE49-F238E27FC236}">
                <a16:creationId xmlns:a16="http://schemas.microsoft.com/office/drawing/2014/main" id="{8B1C7D26-7055-F8EA-E17B-72B20E61C422}"/>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7" name="Slide Number Placeholder 6">
            <a:extLst>
              <a:ext uri="{FF2B5EF4-FFF2-40B4-BE49-F238E27FC236}">
                <a16:creationId xmlns:a16="http://schemas.microsoft.com/office/drawing/2014/main" id="{7AFA62D8-488D-2B96-000B-080CEC93DC07}"/>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2765586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1848-4B14-13CB-DB8F-9D6679282E07}"/>
              </a:ext>
            </a:extLst>
          </p:cNvPr>
          <p:cNvSpPr>
            <a:spLocks noGrp="1"/>
          </p:cNvSpPr>
          <p:nvPr>
            <p:ph type="title"/>
          </p:nvPr>
        </p:nvSpPr>
        <p:spPr>
          <a:xfrm>
            <a:off x="839788" y="365125"/>
            <a:ext cx="10515600" cy="1325563"/>
          </a:xfrm>
        </p:spPr>
        <p:txBody>
          <a:bodyPr/>
          <a:lstStyle>
            <a:lvl1pPr>
              <a:defRPr b="0" i="0">
                <a:latin typeface="Montserrat" pitchFamily="2" charset="77"/>
              </a:defRPr>
            </a:lvl1pPr>
          </a:lstStyle>
          <a:p>
            <a:r>
              <a:rPr lang="en-US" dirty="0"/>
              <a:t>Click to edit Master title style</a:t>
            </a:r>
            <a:endParaRPr lang="en-TH" dirty="0"/>
          </a:p>
        </p:txBody>
      </p:sp>
      <p:sp>
        <p:nvSpPr>
          <p:cNvPr id="3" name="Text Placeholder 2">
            <a:extLst>
              <a:ext uri="{FF2B5EF4-FFF2-40B4-BE49-F238E27FC236}">
                <a16:creationId xmlns:a16="http://schemas.microsoft.com/office/drawing/2014/main" id="{775676D6-B59E-4839-C391-4B9FED3FC875}"/>
              </a:ext>
            </a:extLst>
          </p:cNvPr>
          <p:cNvSpPr>
            <a:spLocks noGrp="1"/>
          </p:cNvSpPr>
          <p:nvPr>
            <p:ph type="body" idx="1"/>
          </p:nvPr>
        </p:nvSpPr>
        <p:spPr>
          <a:xfrm>
            <a:off x="839788" y="1681163"/>
            <a:ext cx="5157787" cy="823912"/>
          </a:xfrm>
        </p:spPr>
        <p:txBody>
          <a:bodyPr anchor="b"/>
          <a:lstStyle>
            <a:lvl1pPr marL="0" indent="0">
              <a:buNone/>
              <a:defRPr sz="2400" b="0" i="0">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86CA4E2-CF0F-2E6B-B8E5-1E52B81F07FC}"/>
              </a:ext>
            </a:extLst>
          </p:cNvPr>
          <p:cNvSpPr>
            <a:spLocks noGrp="1"/>
          </p:cNvSpPr>
          <p:nvPr>
            <p:ph sz="half" idx="2"/>
          </p:nvPr>
        </p:nvSpPr>
        <p:spPr>
          <a:xfrm>
            <a:off x="839788" y="2505075"/>
            <a:ext cx="5157787" cy="3684588"/>
          </a:xfrm>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5" name="Text Placeholder 4">
            <a:extLst>
              <a:ext uri="{FF2B5EF4-FFF2-40B4-BE49-F238E27FC236}">
                <a16:creationId xmlns:a16="http://schemas.microsoft.com/office/drawing/2014/main" id="{DA820092-FF65-8D95-8F73-A3FE368A5B20}"/>
              </a:ext>
            </a:extLst>
          </p:cNvPr>
          <p:cNvSpPr>
            <a:spLocks noGrp="1"/>
          </p:cNvSpPr>
          <p:nvPr>
            <p:ph type="body" sz="quarter" idx="3"/>
          </p:nvPr>
        </p:nvSpPr>
        <p:spPr>
          <a:xfrm>
            <a:off x="6172200" y="1681163"/>
            <a:ext cx="5183188" cy="823912"/>
          </a:xfrm>
        </p:spPr>
        <p:txBody>
          <a:bodyPr anchor="b"/>
          <a:lstStyle>
            <a:lvl1pPr marL="0" indent="0">
              <a:buNone/>
              <a:defRPr sz="2400" b="0" i="0">
                <a:latin typeface="Montserrat"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544A2B0-4700-CB6D-19C9-A36212396145}"/>
              </a:ext>
            </a:extLst>
          </p:cNvPr>
          <p:cNvSpPr>
            <a:spLocks noGrp="1"/>
          </p:cNvSpPr>
          <p:nvPr>
            <p:ph sz="quarter" idx="4"/>
          </p:nvPr>
        </p:nvSpPr>
        <p:spPr>
          <a:xfrm>
            <a:off x="6172200" y="2505075"/>
            <a:ext cx="5183188" cy="3684588"/>
          </a:xfrm>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7" name="Date Placeholder 6">
            <a:extLst>
              <a:ext uri="{FF2B5EF4-FFF2-40B4-BE49-F238E27FC236}">
                <a16:creationId xmlns:a16="http://schemas.microsoft.com/office/drawing/2014/main" id="{03F3ABD3-5360-DB86-9C4A-869AA3158AFB}"/>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8" name="Footer Placeholder 7">
            <a:extLst>
              <a:ext uri="{FF2B5EF4-FFF2-40B4-BE49-F238E27FC236}">
                <a16:creationId xmlns:a16="http://schemas.microsoft.com/office/drawing/2014/main" id="{F492C7F2-07A7-754E-86B9-450CD1B29A68}"/>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9" name="Slide Number Placeholder 8">
            <a:extLst>
              <a:ext uri="{FF2B5EF4-FFF2-40B4-BE49-F238E27FC236}">
                <a16:creationId xmlns:a16="http://schemas.microsoft.com/office/drawing/2014/main" id="{B8AFBA68-C190-4357-D9CF-5E24909FD625}"/>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1417282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9DA3-C86E-DB7B-27E3-CED58E4ED9F3}"/>
              </a:ext>
            </a:extLst>
          </p:cNvPr>
          <p:cNvSpPr>
            <a:spLocks noGrp="1"/>
          </p:cNvSpPr>
          <p:nvPr>
            <p:ph type="title"/>
          </p:nvPr>
        </p:nvSpPr>
        <p:spPr/>
        <p:txBody>
          <a:bodyPr/>
          <a:lstStyle>
            <a:lvl1pPr>
              <a:defRPr b="0" i="0">
                <a:latin typeface="Montserrat" pitchFamily="2" charset="77"/>
              </a:defRPr>
            </a:lvl1pPr>
          </a:lstStyle>
          <a:p>
            <a:r>
              <a:rPr lang="en-US" dirty="0"/>
              <a:t>Click to edit Master title style</a:t>
            </a:r>
            <a:endParaRPr lang="en-TH" dirty="0"/>
          </a:p>
        </p:txBody>
      </p:sp>
      <p:sp>
        <p:nvSpPr>
          <p:cNvPr id="3" name="Date Placeholder 2">
            <a:extLst>
              <a:ext uri="{FF2B5EF4-FFF2-40B4-BE49-F238E27FC236}">
                <a16:creationId xmlns:a16="http://schemas.microsoft.com/office/drawing/2014/main" id="{D7794641-69A6-1272-68B8-1DCE3431B6E5}"/>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4" name="Footer Placeholder 3">
            <a:extLst>
              <a:ext uri="{FF2B5EF4-FFF2-40B4-BE49-F238E27FC236}">
                <a16:creationId xmlns:a16="http://schemas.microsoft.com/office/drawing/2014/main" id="{0762B474-761D-329B-E7F7-F095382D9A4E}"/>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5" name="Slide Number Placeholder 4">
            <a:extLst>
              <a:ext uri="{FF2B5EF4-FFF2-40B4-BE49-F238E27FC236}">
                <a16:creationId xmlns:a16="http://schemas.microsoft.com/office/drawing/2014/main" id="{464532F1-7AE4-DBA6-2C5E-9B112A6E2CE6}"/>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951399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0CC759-9438-D1A0-5139-0D9E69AF9A97}"/>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3" name="Footer Placeholder 2">
            <a:extLst>
              <a:ext uri="{FF2B5EF4-FFF2-40B4-BE49-F238E27FC236}">
                <a16:creationId xmlns:a16="http://schemas.microsoft.com/office/drawing/2014/main" id="{2A3CE3F3-AD59-05C6-F4A0-09921D124A4A}"/>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4" name="Slide Number Placeholder 3">
            <a:extLst>
              <a:ext uri="{FF2B5EF4-FFF2-40B4-BE49-F238E27FC236}">
                <a16:creationId xmlns:a16="http://schemas.microsoft.com/office/drawing/2014/main" id="{BA55C755-A8A1-A9AE-DDF1-215B60DAE237}"/>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159855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9443-428F-3E60-9F8B-B4E991FE5543}"/>
              </a:ext>
            </a:extLst>
          </p:cNvPr>
          <p:cNvSpPr>
            <a:spLocks noGrp="1"/>
          </p:cNvSpPr>
          <p:nvPr>
            <p:ph type="title"/>
          </p:nvPr>
        </p:nvSpPr>
        <p:spPr>
          <a:xfrm>
            <a:off x="839788" y="457200"/>
            <a:ext cx="3932237" cy="1600200"/>
          </a:xfrm>
        </p:spPr>
        <p:txBody>
          <a:bodyPr anchor="b"/>
          <a:lstStyle>
            <a:lvl1pPr>
              <a:defRPr sz="3200" b="0" i="0">
                <a:latin typeface="Montserrat" pitchFamily="2" charset="77"/>
              </a:defRPr>
            </a:lvl1pPr>
          </a:lstStyle>
          <a:p>
            <a:r>
              <a:rPr lang="en-US" dirty="0"/>
              <a:t>Click to edit Master title style</a:t>
            </a:r>
            <a:endParaRPr lang="en-TH" dirty="0"/>
          </a:p>
        </p:txBody>
      </p:sp>
      <p:sp>
        <p:nvSpPr>
          <p:cNvPr id="3" name="Content Placeholder 2">
            <a:extLst>
              <a:ext uri="{FF2B5EF4-FFF2-40B4-BE49-F238E27FC236}">
                <a16:creationId xmlns:a16="http://schemas.microsoft.com/office/drawing/2014/main" id="{40269868-87CC-BD53-4F4A-60A489BD5E17}"/>
              </a:ext>
            </a:extLst>
          </p:cNvPr>
          <p:cNvSpPr>
            <a:spLocks noGrp="1"/>
          </p:cNvSpPr>
          <p:nvPr>
            <p:ph idx="1"/>
          </p:nvPr>
        </p:nvSpPr>
        <p:spPr>
          <a:xfrm>
            <a:off x="5183188" y="987425"/>
            <a:ext cx="6172200" cy="4873625"/>
          </a:xfrm>
        </p:spPr>
        <p:txBody>
          <a:bodyPr/>
          <a:lstStyle>
            <a:lvl1pPr>
              <a:defRPr sz="3200" b="0" i="0">
                <a:latin typeface="Montserrat" pitchFamily="2" charset="77"/>
              </a:defRPr>
            </a:lvl1pPr>
            <a:lvl2pPr>
              <a:defRPr sz="2800" b="0" i="0">
                <a:latin typeface="Montserrat" pitchFamily="2" charset="77"/>
              </a:defRPr>
            </a:lvl2pPr>
            <a:lvl3pPr>
              <a:defRPr sz="2400" b="0" i="0">
                <a:latin typeface="Montserrat" pitchFamily="2" charset="77"/>
              </a:defRPr>
            </a:lvl3pPr>
            <a:lvl4pPr>
              <a:defRPr sz="2000" b="0" i="0">
                <a:latin typeface="Montserrat" pitchFamily="2" charset="77"/>
              </a:defRPr>
            </a:lvl4pPr>
            <a:lvl5pPr>
              <a:defRPr sz="2000" b="0" i="0">
                <a:latin typeface="Montserrat" pitchFamily="2" charset="77"/>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4" name="Text Placeholder 3">
            <a:extLst>
              <a:ext uri="{FF2B5EF4-FFF2-40B4-BE49-F238E27FC236}">
                <a16:creationId xmlns:a16="http://schemas.microsoft.com/office/drawing/2014/main" id="{4CA8B00C-859D-471E-6484-A6B53FF7FE3E}"/>
              </a:ext>
            </a:extLst>
          </p:cNvPr>
          <p:cNvSpPr>
            <a:spLocks noGrp="1"/>
          </p:cNvSpPr>
          <p:nvPr>
            <p:ph type="body" sz="half" idx="2"/>
          </p:nvPr>
        </p:nvSpPr>
        <p:spPr>
          <a:xfrm>
            <a:off x="839788" y="2057400"/>
            <a:ext cx="3932237" cy="3811588"/>
          </a:xfrm>
        </p:spPr>
        <p:txBody>
          <a:bodyPr/>
          <a:lstStyle>
            <a:lvl1pPr marL="0" indent="0">
              <a:buNone/>
              <a:defRPr sz="1600" b="0" i="0">
                <a:latin typeface="Montserrat"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DD387EE-84F0-88D7-26A1-07D49EFA9FDD}"/>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6" name="Footer Placeholder 5">
            <a:extLst>
              <a:ext uri="{FF2B5EF4-FFF2-40B4-BE49-F238E27FC236}">
                <a16:creationId xmlns:a16="http://schemas.microsoft.com/office/drawing/2014/main" id="{81E7603D-1911-A773-BDA4-BCC81A5460FE}"/>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7" name="Slide Number Placeholder 6">
            <a:extLst>
              <a:ext uri="{FF2B5EF4-FFF2-40B4-BE49-F238E27FC236}">
                <a16:creationId xmlns:a16="http://schemas.microsoft.com/office/drawing/2014/main" id="{7F286840-3E31-5BEA-F54A-D478FE7D0D10}"/>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188182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F0B1-8C01-E9C9-7ED0-E3B72899842C}"/>
              </a:ext>
            </a:extLst>
          </p:cNvPr>
          <p:cNvSpPr>
            <a:spLocks noGrp="1"/>
          </p:cNvSpPr>
          <p:nvPr>
            <p:ph type="title"/>
          </p:nvPr>
        </p:nvSpPr>
        <p:spPr>
          <a:xfrm>
            <a:off x="839788" y="457200"/>
            <a:ext cx="3932237" cy="1600200"/>
          </a:xfrm>
        </p:spPr>
        <p:txBody>
          <a:bodyPr anchor="b"/>
          <a:lstStyle>
            <a:lvl1pPr>
              <a:defRPr sz="3200" b="0" i="0">
                <a:latin typeface="Montserrat" pitchFamily="2" charset="77"/>
              </a:defRPr>
            </a:lvl1pPr>
          </a:lstStyle>
          <a:p>
            <a:r>
              <a:rPr lang="en-US" dirty="0"/>
              <a:t>Click to edit Master title style</a:t>
            </a:r>
            <a:endParaRPr lang="en-TH" dirty="0"/>
          </a:p>
        </p:txBody>
      </p:sp>
      <p:sp>
        <p:nvSpPr>
          <p:cNvPr id="3" name="Picture Placeholder 2">
            <a:extLst>
              <a:ext uri="{FF2B5EF4-FFF2-40B4-BE49-F238E27FC236}">
                <a16:creationId xmlns:a16="http://schemas.microsoft.com/office/drawing/2014/main" id="{E97B2A81-0916-7678-9F1B-634E22AF3349}"/>
              </a:ext>
            </a:extLst>
          </p:cNvPr>
          <p:cNvSpPr>
            <a:spLocks noGrp="1"/>
          </p:cNvSpPr>
          <p:nvPr>
            <p:ph type="pic" idx="1"/>
          </p:nvPr>
        </p:nvSpPr>
        <p:spPr>
          <a:xfrm>
            <a:off x="5183188" y="987425"/>
            <a:ext cx="6172200" cy="4873625"/>
          </a:xfrm>
        </p:spPr>
        <p:txBody>
          <a:bodyPr/>
          <a:lstStyle>
            <a:lvl1pPr marL="0" indent="0">
              <a:buNone/>
              <a:defRPr sz="3200" b="0" i="0">
                <a:latin typeface="Montserrat" pitchFamily="2"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dirty="0"/>
          </a:p>
        </p:txBody>
      </p:sp>
      <p:sp>
        <p:nvSpPr>
          <p:cNvPr id="4" name="Text Placeholder 3">
            <a:extLst>
              <a:ext uri="{FF2B5EF4-FFF2-40B4-BE49-F238E27FC236}">
                <a16:creationId xmlns:a16="http://schemas.microsoft.com/office/drawing/2014/main" id="{EB1DAE68-AF0A-39C2-220B-F0AB60A4AA3D}"/>
              </a:ext>
            </a:extLst>
          </p:cNvPr>
          <p:cNvSpPr>
            <a:spLocks noGrp="1"/>
          </p:cNvSpPr>
          <p:nvPr>
            <p:ph type="body" sz="half" idx="2"/>
          </p:nvPr>
        </p:nvSpPr>
        <p:spPr>
          <a:xfrm>
            <a:off x="839788" y="2057400"/>
            <a:ext cx="3932237" cy="3811588"/>
          </a:xfrm>
        </p:spPr>
        <p:txBody>
          <a:bodyPr/>
          <a:lstStyle>
            <a:lvl1pPr marL="0" indent="0">
              <a:buNone/>
              <a:defRPr sz="1600" b="0" i="0">
                <a:latin typeface="Montserrat"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C29BE5D-806C-72CB-EEA4-21479D117A7E}"/>
              </a:ext>
            </a:extLst>
          </p:cNvPr>
          <p:cNvSpPr>
            <a:spLocks noGrp="1"/>
          </p:cNvSpPr>
          <p:nvPr>
            <p:ph type="dt" sz="half" idx="10"/>
          </p:nvPr>
        </p:nvSpPr>
        <p:spPr/>
        <p:txBody>
          <a:bodyPr/>
          <a:lstStyle>
            <a:lvl1pPr>
              <a:defRPr b="0" i="0">
                <a:latin typeface="Montserrat" pitchFamily="2" charset="77"/>
              </a:defRPr>
            </a:lvl1pPr>
          </a:lstStyle>
          <a:p>
            <a:fld id="{F1EE832E-6013-1D4E-92D8-35EE5649BF26}" type="datetimeFigureOut">
              <a:rPr lang="en-TH" smtClean="0"/>
              <a:pPr/>
              <a:t>24/7/2023 R</a:t>
            </a:fld>
            <a:endParaRPr lang="en-TH" dirty="0"/>
          </a:p>
        </p:txBody>
      </p:sp>
      <p:sp>
        <p:nvSpPr>
          <p:cNvPr id="6" name="Footer Placeholder 5">
            <a:extLst>
              <a:ext uri="{FF2B5EF4-FFF2-40B4-BE49-F238E27FC236}">
                <a16:creationId xmlns:a16="http://schemas.microsoft.com/office/drawing/2014/main" id="{29560BA1-B840-DDD4-7D58-5C4F234323A3}"/>
              </a:ext>
            </a:extLst>
          </p:cNvPr>
          <p:cNvSpPr>
            <a:spLocks noGrp="1"/>
          </p:cNvSpPr>
          <p:nvPr>
            <p:ph type="ftr" sz="quarter" idx="11"/>
          </p:nvPr>
        </p:nvSpPr>
        <p:spPr/>
        <p:txBody>
          <a:bodyPr/>
          <a:lstStyle>
            <a:lvl1pPr>
              <a:defRPr b="0" i="0">
                <a:latin typeface="Montserrat" pitchFamily="2" charset="77"/>
              </a:defRPr>
            </a:lvl1pPr>
          </a:lstStyle>
          <a:p>
            <a:endParaRPr lang="en-TH" dirty="0"/>
          </a:p>
        </p:txBody>
      </p:sp>
      <p:sp>
        <p:nvSpPr>
          <p:cNvPr id="7" name="Slide Number Placeholder 6">
            <a:extLst>
              <a:ext uri="{FF2B5EF4-FFF2-40B4-BE49-F238E27FC236}">
                <a16:creationId xmlns:a16="http://schemas.microsoft.com/office/drawing/2014/main" id="{688DFE02-0EEA-461D-2E12-6514406D0748}"/>
              </a:ext>
            </a:extLst>
          </p:cNvPr>
          <p:cNvSpPr>
            <a:spLocks noGrp="1"/>
          </p:cNvSpPr>
          <p:nvPr>
            <p:ph type="sldNum" sz="quarter" idx="12"/>
          </p:nvPr>
        </p:nvSpPr>
        <p:spPr/>
        <p:txBody>
          <a:bodyPr/>
          <a:lstStyle>
            <a:lvl1pPr>
              <a:defRPr b="0" i="0">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2225301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FB9CB-2187-5177-A1D2-37B5B77A5F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TH" dirty="0"/>
          </a:p>
        </p:txBody>
      </p:sp>
      <p:sp>
        <p:nvSpPr>
          <p:cNvPr id="3" name="Text Placeholder 2">
            <a:extLst>
              <a:ext uri="{FF2B5EF4-FFF2-40B4-BE49-F238E27FC236}">
                <a16:creationId xmlns:a16="http://schemas.microsoft.com/office/drawing/2014/main" id="{8B86C3E4-95C9-08E3-6B50-09C2EF286B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H" dirty="0"/>
          </a:p>
        </p:txBody>
      </p:sp>
      <p:sp>
        <p:nvSpPr>
          <p:cNvPr id="4" name="Date Placeholder 3">
            <a:extLst>
              <a:ext uri="{FF2B5EF4-FFF2-40B4-BE49-F238E27FC236}">
                <a16:creationId xmlns:a16="http://schemas.microsoft.com/office/drawing/2014/main" id="{38EDDC13-E93C-4F19-A847-029F32F52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Montserrat" pitchFamily="2" charset="77"/>
              </a:defRPr>
            </a:lvl1pPr>
          </a:lstStyle>
          <a:p>
            <a:fld id="{F1EE832E-6013-1D4E-92D8-35EE5649BF26}" type="datetimeFigureOut">
              <a:rPr lang="en-TH" smtClean="0"/>
              <a:pPr/>
              <a:t>24/7/2023 R</a:t>
            </a:fld>
            <a:endParaRPr lang="en-TH" dirty="0"/>
          </a:p>
        </p:txBody>
      </p:sp>
      <p:sp>
        <p:nvSpPr>
          <p:cNvPr id="5" name="Footer Placeholder 4">
            <a:extLst>
              <a:ext uri="{FF2B5EF4-FFF2-40B4-BE49-F238E27FC236}">
                <a16:creationId xmlns:a16="http://schemas.microsoft.com/office/drawing/2014/main" id="{92A1AAED-D991-0637-9082-EEB6E11648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Montserrat" pitchFamily="2" charset="77"/>
              </a:defRPr>
            </a:lvl1pPr>
          </a:lstStyle>
          <a:p>
            <a:endParaRPr lang="en-TH" dirty="0"/>
          </a:p>
        </p:txBody>
      </p:sp>
      <p:sp>
        <p:nvSpPr>
          <p:cNvPr id="6" name="Slide Number Placeholder 5">
            <a:extLst>
              <a:ext uri="{FF2B5EF4-FFF2-40B4-BE49-F238E27FC236}">
                <a16:creationId xmlns:a16="http://schemas.microsoft.com/office/drawing/2014/main" id="{8A50213B-33D3-BE26-A9C9-4361168455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ontserrat" pitchFamily="2" charset="77"/>
              </a:defRPr>
            </a:lvl1pPr>
          </a:lstStyle>
          <a:p>
            <a:fld id="{9BA59474-83CE-CA48-AF7F-8328F8C59657}" type="slidenum">
              <a:rPr lang="en-TH" smtClean="0"/>
              <a:pPr/>
              <a:t>‹#›</a:t>
            </a:fld>
            <a:endParaRPr lang="en-TH" dirty="0"/>
          </a:p>
        </p:txBody>
      </p:sp>
    </p:spTree>
    <p:extLst>
      <p:ext uri="{BB962C8B-B14F-4D97-AF65-F5344CB8AC3E}">
        <p14:creationId xmlns:p14="http://schemas.microsoft.com/office/powerpoint/2010/main" val="40249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b="0"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freepik.com/free-photo/side-view-business-man-calculating-finance-numbers_11621120.htm/?utm_source=slidesgo_template&amp;utm_medium=referral-link&amp;utm_campaign=sg_resources&amp;utm_content=freepik"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2" name="Google Shape;9006;p75">
            <a:extLst>
              <a:ext uri="{FF2B5EF4-FFF2-40B4-BE49-F238E27FC236}">
                <a16:creationId xmlns:a16="http://schemas.microsoft.com/office/drawing/2014/main" id="{ACB26DCF-F51C-7587-4211-C334F0188D34}"/>
              </a:ext>
            </a:extLst>
          </p:cNvPr>
          <p:cNvSpPr/>
          <p:nvPr/>
        </p:nvSpPr>
        <p:spPr>
          <a:xfrm rot="20799970" flipH="1">
            <a:off x="174652" y="562148"/>
            <a:ext cx="6348231" cy="5229707"/>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bg1">
              <a:lumMod val="75000"/>
            </a:schemeClr>
          </a:solidFill>
          <a:ln>
            <a:noFill/>
          </a:ln>
        </p:spPr>
        <p:txBody>
          <a:bodyPr spcFirstLastPara="1" wrap="square" lIns="121900" tIns="121900" rIns="121900" bIns="121900" anchor="ctr" anchorCtr="0">
            <a:noAutofit/>
          </a:bodyPr>
          <a:lstStyle/>
          <a:p>
            <a:endParaRPr sz="1600" dirty="0">
              <a:solidFill>
                <a:srgbClr val="435D74"/>
              </a:solidFill>
              <a:latin typeface="Montserrat" pitchFamily="2" charset="77"/>
            </a:endParaRPr>
          </a:p>
        </p:txBody>
      </p:sp>
      <p:sp>
        <p:nvSpPr>
          <p:cNvPr id="185" name="Google Shape;185;p30"/>
          <p:cNvSpPr txBox="1">
            <a:spLocks noGrp="1"/>
          </p:cNvSpPr>
          <p:nvPr>
            <p:ph type="ctrTitle"/>
          </p:nvPr>
        </p:nvSpPr>
        <p:spPr>
          <a:xfrm>
            <a:off x="2725211" y="1562967"/>
            <a:ext cx="9027600" cy="2736800"/>
          </a:xfrm>
          <a:prstGeom prst="rect">
            <a:avLst/>
          </a:prstGeom>
        </p:spPr>
        <p:txBody>
          <a:bodyPr spcFirstLastPara="1" vert="horz" wrap="square" lIns="121900" tIns="121900" rIns="121900" bIns="121900" rtlCol="0" anchor="b" anchorCtr="0">
            <a:noAutofit/>
          </a:bodyPr>
          <a:lstStyle/>
          <a:p>
            <a:pPr algn="r">
              <a:spcBef>
                <a:spcPts val="0"/>
              </a:spcBef>
            </a:pPr>
            <a:r>
              <a:rPr lang="en-US" sz="4267" b="1" dirty="0">
                <a:solidFill>
                  <a:schemeClr val="accent1"/>
                </a:solidFill>
              </a:rPr>
              <a:t>Customer Segmentation </a:t>
            </a:r>
            <a:br>
              <a:rPr lang="en-US" sz="4267" b="1" dirty="0">
                <a:solidFill>
                  <a:schemeClr val="accent1"/>
                </a:solidFill>
              </a:rPr>
            </a:br>
            <a:r>
              <a:rPr lang="en-US" sz="3500" b="1" dirty="0">
                <a:solidFill>
                  <a:srgbClr val="4A8CFF"/>
                </a:solidFill>
              </a:rPr>
              <a:t>A customer-centric strategy</a:t>
            </a:r>
            <a:endParaRPr sz="3500" b="1" dirty="0">
              <a:solidFill>
                <a:srgbClr val="4A8CFF"/>
              </a:solidFill>
            </a:endParaRPr>
          </a:p>
        </p:txBody>
      </p:sp>
      <p:sp>
        <p:nvSpPr>
          <p:cNvPr id="186" name="Google Shape;186;p30"/>
          <p:cNvSpPr txBox="1">
            <a:spLocks noGrp="1"/>
          </p:cNvSpPr>
          <p:nvPr>
            <p:ph type="subTitle" idx="1"/>
          </p:nvPr>
        </p:nvSpPr>
        <p:spPr>
          <a:xfrm>
            <a:off x="4325403" y="4223567"/>
            <a:ext cx="9027600" cy="742800"/>
          </a:xfrm>
          <a:prstGeom prst="rect">
            <a:avLst/>
          </a:prstGeom>
        </p:spPr>
        <p:txBody>
          <a:bodyPr spcFirstLastPara="1" vert="horz" wrap="square" lIns="121900" tIns="121900" rIns="121900" bIns="121900" rtlCol="0" anchor="t" anchorCtr="0">
            <a:noAutofit/>
          </a:bodyPr>
          <a:lstStyle/>
          <a:p>
            <a:r>
              <a:rPr lang="en-US" i="0" dirty="0">
                <a:solidFill>
                  <a:srgbClr val="202124"/>
                </a:solidFill>
                <a:effectLst/>
                <a:latin typeface="Inter" panose="02000503000000020004" pitchFamily="2" charset="0"/>
              </a:rPr>
              <a:t>Brazilian E-Commerce Public Dataset by </a:t>
            </a:r>
            <a:r>
              <a:rPr lang="en-US" i="0" dirty="0" err="1">
                <a:solidFill>
                  <a:srgbClr val="202124"/>
                </a:solidFill>
                <a:effectLst/>
                <a:latin typeface="Inter" panose="02000503000000020004" pitchFamily="2" charset="0"/>
              </a:rPr>
              <a:t>Olist</a:t>
            </a:r>
            <a:endParaRPr lang="en-US" i="0" dirty="0">
              <a:solidFill>
                <a:srgbClr val="202124"/>
              </a:solidFill>
              <a:effectLst/>
              <a:latin typeface="Inter" panose="02000503000000020004" pitchFamily="2" charset="0"/>
            </a:endParaRPr>
          </a:p>
          <a:p>
            <a:pPr algn="r">
              <a:spcBef>
                <a:spcPts val="0"/>
              </a:spcBef>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323476" y="303903"/>
            <a:ext cx="11354259" cy="763600"/>
          </a:xfrm>
          <a:prstGeom prst="rect">
            <a:avLst/>
          </a:prstGeom>
        </p:spPr>
        <p:txBody>
          <a:bodyPr spcFirstLastPara="1" vert="horz" wrap="square" lIns="121900" tIns="121900" rIns="121900" bIns="121900" rtlCol="0" anchor="t" anchorCtr="0">
            <a:noAutofit/>
          </a:bodyPr>
          <a:lstStyle/>
          <a:p>
            <a:r>
              <a:rPr lang="en" sz="2667" b="1" dirty="0">
                <a:solidFill>
                  <a:schemeClr val="accent1">
                    <a:lumMod val="75000"/>
                  </a:schemeClr>
                </a:solidFill>
              </a:rPr>
              <a:t>Chosen Segmentation Method: What is K-means Clustering? </a:t>
            </a:r>
            <a:endParaRPr sz="2667" b="1" dirty="0">
              <a:solidFill>
                <a:schemeClr val="accent1">
                  <a:lumMod val="75000"/>
                </a:schemeClr>
              </a:solidFill>
            </a:endParaRPr>
          </a:p>
        </p:txBody>
      </p:sp>
      <p:pic>
        <p:nvPicPr>
          <p:cNvPr id="8" name="Picture 7" descr="A screenshot of a graph&#10;&#10;Description automatically generated">
            <a:extLst>
              <a:ext uri="{FF2B5EF4-FFF2-40B4-BE49-F238E27FC236}">
                <a16:creationId xmlns:a16="http://schemas.microsoft.com/office/drawing/2014/main" id="{AB0A2304-07E2-A5A3-B12F-8589E5BDF16B}"/>
              </a:ext>
            </a:extLst>
          </p:cNvPr>
          <p:cNvPicPr>
            <a:picLocks noChangeAspect="1"/>
          </p:cNvPicPr>
          <p:nvPr/>
        </p:nvPicPr>
        <p:blipFill>
          <a:blip r:embed="rId3"/>
          <a:stretch>
            <a:fillRect/>
          </a:stretch>
        </p:blipFill>
        <p:spPr>
          <a:xfrm>
            <a:off x="5765563" y="1600489"/>
            <a:ext cx="5993452" cy="3657023"/>
          </a:xfrm>
          <a:prstGeom prst="rect">
            <a:avLst/>
          </a:prstGeom>
        </p:spPr>
      </p:pic>
      <p:sp>
        <p:nvSpPr>
          <p:cNvPr id="9" name="TextBox 8">
            <a:extLst>
              <a:ext uri="{FF2B5EF4-FFF2-40B4-BE49-F238E27FC236}">
                <a16:creationId xmlns:a16="http://schemas.microsoft.com/office/drawing/2014/main" id="{856EFCF8-4F84-EFC2-066C-6DFC0EBFEB3C}"/>
              </a:ext>
            </a:extLst>
          </p:cNvPr>
          <p:cNvSpPr txBox="1"/>
          <p:nvPr/>
        </p:nvSpPr>
        <p:spPr>
          <a:xfrm>
            <a:off x="834164" y="1767006"/>
            <a:ext cx="4054029" cy="3293209"/>
          </a:xfrm>
          <a:prstGeom prst="rect">
            <a:avLst/>
          </a:prstGeom>
          <a:noFill/>
        </p:spPr>
        <p:txBody>
          <a:bodyPr wrap="square">
            <a:spAutoFit/>
          </a:bodyPr>
          <a:lstStyle/>
          <a:p>
            <a:pPr marL="380990" indent="-380990">
              <a:buFont typeface="Arial" panose="020B0604020202020204" pitchFamily="34" charset="0"/>
              <a:buChar char="•"/>
            </a:pPr>
            <a:r>
              <a:rPr lang="en" sz="1600" dirty="0">
                <a:latin typeface="Montserrat" pitchFamily="2" charset="77"/>
              </a:rPr>
              <a:t>Machine learning algorithm</a:t>
            </a:r>
            <a:r>
              <a:rPr lang="en-US" sz="1600" dirty="0">
                <a:latin typeface="Montserrat" pitchFamily="2" charset="77"/>
              </a:rPr>
              <a:t>m</a:t>
            </a:r>
            <a:r>
              <a:rPr lang="en" sz="1600" dirty="0">
                <a:latin typeface="Montserrat" pitchFamily="2" charset="77"/>
              </a:rPr>
              <a:t> that makes inferences.</a:t>
            </a:r>
          </a:p>
          <a:p>
            <a:endParaRPr lang="en" sz="1600" dirty="0">
              <a:latin typeface="Montserrat" pitchFamily="2" charset="77"/>
            </a:endParaRPr>
          </a:p>
          <a:p>
            <a:pPr marL="380990" indent="-380990">
              <a:buFont typeface="Arial" panose="020B0604020202020204" pitchFamily="34" charset="0"/>
              <a:buChar char="•"/>
            </a:pPr>
            <a:r>
              <a:rPr lang="en" sz="1600" b="1" dirty="0">
                <a:latin typeface="Montserrat" pitchFamily="2" charset="77"/>
              </a:rPr>
              <a:t>Objective:</a:t>
            </a:r>
            <a:r>
              <a:rPr lang="en" sz="1600" dirty="0">
                <a:latin typeface="Montserrat" pitchFamily="2" charset="77"/>
              </a:rPr>
              <a:t> group “similar” data points together to discover underlying patterns based on the dataset. </a:t>
            </a:r>
          </a:p>
          <a:p>
            <a:pPr marL="380990" indent="-380990">
              <a:buFont typeface="Arial" panose="020B0604020202020204" pitchFamily="34" charset="0"/>
              <a:buChar char="•"/>
            </a:pPr>
            <a:endParaRPr lang="en" sz="1600" dirty="0">
              <a:latin typeface="Montserrat" pitchFamily="2" charset="77"/>
            </a:endParaRPr>
          </a:p>
          <a:p>
            <a:pPr marL="380990" indent="-380990">
              <a:buFont typeface="Arial" panose="020B0604020202020204" pitchFamily="34" charset="0"/>
              <a:buChar char="•"/>
            </a:pPr>
            <a:r>
              <a:rPr lang="en-US" sz="1600" b="1" i="1" dirty="0">
                <a:latin typeface="Montserrat" pitchFamily="2" charset="77"/>
              </a:rPr>
              <a:t>K</a:t>
            </a:r>
            <a:r>
              <a:rPr lang="en" sz="1600" b="1" i="1" dirty="0">
                <a:latin typeface="Montserrat" pitchFamily="2" charset="77"/>
              </a:rPr>
              <a:t> = </a:t>
            </a:r>
            <a:r>
              <a:rPr lang="en" sz="1600" dirty="0">
                <a:latin typeface="Montserrat" pitchFamily="2" charset="77"/>
              </a:rPr>
              <a:t>the number of clusters (segments) that we tell the algorithm to create for us based on the information fed into the model.</a:t>
            </a:r>
            <a:endParaRPr lang="en-TH" sz="1600" dirty="0">
              <a:latin typeface="Montserrat" pitchFamily="2" charset="77"/>
            </a:endParaRPr>
          </a:p>
        </p:txBody>
      </p:sp>
      <p:sp>
        <p:nvSpPr>
          <p:cNvPr id="11" name="Rectangle 10">
            <a:extLst>
              <a:ext uri="{FF2B5EF4-FFF2-40B4-BE49-F238E27FC236}">
                <a16:creationId xmlns:a16="http://schemas.microsoft.com/office/drawing/2014/main" id="{30B233A9-1789-06EE-8723-7B265549562B}"/>
              </a:ext>
            </a:extLst>
          </p:cNvPr>
          <p:cNvSpPr/>
          <p:nvPr/>
        </p:nvSpPr>
        <p:spPr>
          <a:xfrm>
            <a:off x="7679821" y="1994019"/>
            <a:ext cx="957129" cy="5925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12" name="Rectangle 11">
            <a:extLst>
              <a:ext uri="{FF2B5EF4-FFF2-40B4-BE49-F238E27FC236}">
                <a16:creationId xmlns:a16="http://schemas.microsoft.com/office/drawing/2014/main" id="{29AF32BE-B788-E4E5-DB2B-36D8C06D61A0}"/>
              </a:ext>
            </a:extLst>
          </p:cNvPr>
          <p:cNvSpPr/>
          <p:nvPr/>
        </p:nvSpPr>
        <p:spPr>
          <a:xfrm>
            <a:off x="9035754" y="1994018"/>
            <a:ext cx="957129" cy="5925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13" name="Rectangle 12">
            <a:extLst>
              <a:ext uri="{FF2B5EF4-FFF2-40B4-BE49-F238E27FC236}">
                <a16:creationId xmlns:a16="http://schemas.microsoft.com/office/drawing/2014/main" id="{8EE10DA7-8716-F68B-D542-2044960E6D5D}"/>
              </a:ext>
            </a:extLst>
          </p:cNvPr>
          <p:cNvSpPr/>
          <p:nvPr/>
        </p:nvSpPr>
        <p:spPr>
          <a:xfrm>
            <a:off x="10173294" y="1994017"/>
            <a:ext cx="957129" cy="5925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14" name="Rectangle 13">
            <a:extLst>
              <a:ext uri="{FF2B5EF4-FFF2-40B4-BE49-F238E27FC236}">
                <a16:creationId xmlns:a16="http://schemas.microsoft.com/office/drawing/2014/main" id="{A3D9B8AD-A9F1-6F12-4723-D8E7B2DDB076}"/>
              </a:ext>
            </a:extLst>
          </p:cNvPr>
          <p:cNvSpPr/>
          <p:nvPr/>
        </p:nvSpPr>
        <p:spPr>
          <a:xfrm>
            <a:off x="10279384" y="2683797"/>
            <a:ext cx="957129" cy="745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16" name="Rectangle 15">
            <a:extLst>
              <a:ext uri="{FF2B5EF4-FFF2-40B4-BE49-F238E27FC236}">
                <a16:creationId xmlns:a16="http://schemas.microsoft.com/office/drawing/2014/main" id="{4D0B0A0C-D9A3-EA68-312C-BC7184D9A6C1}"/>
              </a:ext>
            </a:extLst>
          </p:cNvPr>
          <p:cNvSpPr/>
          <p:nvPr/>
        </p:nvSpPr>
        <p:spPr>
          <a:xfrm>
            <a:off x="8923449" y="2689916"/>
            <a:ext cx="957129" cy="745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17" name="Rectangle 16">
            <a:extLst>
              <a:ext uri="{FF2B5EF4-FFF2-40B4-BE49-F238E27FC236}">
                <a16:creationId xmlns:a16="http://schemas.microsoft.com/office/drawing/2014/main" id="{A2A73D8E-94C2-EDF7-F9E6-14561E520297}"/>
              </a:ext>
            </a:extLst>
          </p:cNvPr>
          <p:cNvSpPr/>
          <p:nvPr/>
        </p:nvSpPr>
        <p:spPr>
          <a:xfrm>
            <a:off x="10173293" y="3529329"/>
            <a:ext cx="957129" cy="745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Tree>
    <p:extLst>
      <p:ext uri="{BB962C8B-B14F-4D97-AF65-F5344CB8AC3E}">
        <p14:creationId xmlns:p14="http://schemas.microsoft.com/office/powerpoint/2010/main" val="483671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503"/>
        <p:cNvGrpSpPr/>
        <p:nvPr/>
      </p:nvGrpSpPr>
      <p:grpSpPr>
        <a:xfrm>
          <a:off x="0" y="0"/>
          <a:ext cx="0" cy="0"/>
          <a:chOff x="0" y="0"/>
          <a:chExt cx="0" cy="0"/>
        </a:xfrm>
      </p:grpSpPr>
      <p:sp>
        <p:nvSpPr>
          <p:cNvPr id="504" name="Google Shape;504;p54"/>
          <p:cNvSpPr txBox="1">
            <a:spLocks noGrp="1"/>
          </p:cNvSpPr>
          <p:nvPr>
            <p:ph type="title"/>
          </p:nvPr>
        </p:nvSpPr>
        <p:spPr>
          <a:xfrm>
            <a:off x="957067" y="421921"/>
            <a:ext cx="10277600" cy="1248400"/>
          </a:xfrm>
          <a:prstGeom prst="rect">
            <a:avLst/>
          </a:prstGeom>
        </p:spPr>
        <p:txBody>
          <a:bodyPr spcFirstLastPara="1" vert="horz" wrap="square" lIns="121900" tIns="121900" rIns="121900" bIns="121900" rtlCol="0" anchor="t" anchorCtr="0">
            <a:noAutofit/>
          </a:bodyPr>
          <a:lstStyle/>
          <a:p>
            <a:r>
              <a:rPr lang="en" sz="2400" b="1" dirty="0"/>
              <a:t>Clustering</a:t>
            </a:r>
            <a:endParaRPr sz="2400" b="1" dirty="0"/>
          </a:p>
        </p:txBody>
      </p:sp>
      <p:sp>
        <p:nvSpPr>
          <p:cNvPr id="4" name="TextBox 3">
            <a:extLst>
              <a:ext uri="{FF2B5EF4-FFF2-40B4-BE49-F238E27FC236}">
                <a16:creationId xmlns:a16="http://schemas.microsoft.com/office/drawing/2014/main" id="{532CE8AB-FCCF-2A2D-CC23-03B529CDCB29}"/>
              </a:ext>
            </a:extLst>
          </p:cNvPr>
          <p:cNvSpPr txBox="1"/>
          <p:nvPr/>
        </p:nvSpPr>
        <p:spPr>
          <a:xfrm>
            <a:off x="2300284" y="1362544"/>
            <a:ext cx="1141659" cy="307777"/>
          </a:xfrm>
          <a:prstGeom prst="rect">
            <a:avLst/>
          </a:prstGeom>
          <a:noFill/>
        </p:spPr>
        <p:txBody>
          <a:bodyPr wrap="none" rtlCol="0">
            <a:spAutoFit/>
          </a:bodyPr>
          <a:lstStyle/>
          <a:p>
            <a:r>
              <a:rPr lang="en-TH" sz="1400" b="1" dirty="0">
                <a:latin typeface="Montserrat" pitchFamily="2" charset="77"/>
              </a:rPr>
              <a:t>Scree Plot</a:t>
            </a:r>
          </a:p>
        </p:txBody>
      </p:sp>
      <p:pic>
        <p:nvPicPr>
          <p:cNvPr id="15" name="Picture 14" descr="A graph with a line&#10;&#10;Description automatically generated">
            <a:extLst>
              <a:ext uri="{FF2B5EF4-FFF2-40B4-BE49-F238E27FC236}">
                <a16:creationId xmlns:a16="http://schemas.microsoft.com/office/drawing/2014/main" id="{23D1906D-2733-AA80-15DB-EBB6C4D84D02}"/>
              </a:ext>
            </a:extLst>
          </p:cNvPr>
          <p:cNvPicPr>
            <a:picLocks noChangeAspect="1"/>
          </p:cNvPicPr>
          <p:nvPr/>
        </p:nvPicPr>
        <p:blipFill>
          <a:blip r:embed="rId3"/>
          <a:stretch>
            <a:fillRect/>
          </a:stretch>
        </p:blipFill>
        <p:spPr>
          <a:xfrm>
            <a:off x="408793" y="1752063"/>
            <a:ext cx="5304880" cy="3353873"/>
          </a:xfrm>
          <a:prstGeom prst="rect">
            <a:avLst/>
          </a:prstGeom>
        </p:spPr>
      </p:pic>
      <p:sp>
        <p:nvSpPr>
          <p:cNvPr id="16" name="TextBox 15">
            <a:extLst>
              <a:ext uri="{FF2B5EF4-FFF2-40B4-BE49-F238E27FC236}">
                <a16:creationId xmlns:a16="http://schemas.microsoft.com/office/drawing/2014/main" id="{4CCBFC3E-4CBE-B958-4AEB-95F988FDF0C7}"/>
              </a:ext>
            </a:extLst>
          </p:cNvPr>
          <p:cNvSpPr txBox="1"/>
          <p:nvPr/>
        </p:nvSpPr>
        <p:spPr>
          <a:xfrm>
            <a:off x="6781709" y="1290178"/>
            <a:ext cx="4264309" cy="307777"/>
          </a:xfrm>
          <a:prstGeom prst="rect">
            <a:avLst/>
          </a:prstGeom>
          <a:noFill/>
        </p:spPr>
        <p:txBody>
          <a:bodyPr wrap="none" rtlCol="0">
            <a:spAutoFit/>
          </a:bodyPr>
          <a:lstStyle/>
          <a:p>
            <a:r>
              <a:rPr lang="en-TH" sz="1400" b="1" dirty="0">
                <a:latin typeface="Montserrat" pitchFamily="2" charset="77"/>
              </a:rPr>
              <a:t># of observations from sample in segments</a:t>
            </a:r>
          </a:p>
        </p:txBody>
      </p:sp>
      <p:graphicFrame>
        <p:nvGraphicFramePr>
          <p:cNvPr id="17" name="Table 17">
            <a:extLst>
              <a:ext uri="{FF2B5EF4-FFF2-40B4-BE49-F238E27FC236}">
                <a16:creationId xmlns:a16="http://schemas.microsoft.com/office/drawing/2014/main" id="{0FAF835E-507A-B915-2CF6-F1E495925F66}"/>
              </a:ext>
            </a:extLst>
          </p:cNvPr>
          <p:cNvGraphicFramePr>
            <a:graphicFrameLocks noGrp="1"/>
          </p:cNvGraphicFramePr>
          <p:nvPr>
            <p:extLst>
              <p:ext uri="{D42A27DB-BD31-4B8C-83A1-F6EECF244321}">
                <p14:modId xmlns:p14="http://schemas.microsoft.com/office/powerpoint/2010/main" val="2327938552"/>
              </p:ext>
            </p:extLst>
          </p:nvPr>
        </p:nvGraphicFramePr>
        <p:xfrm>
          <a:off x="5926820" y="1670321"/>
          <a:ext cx="5974085" cy="1197672"/>
        </p:xfrm>
        <a:graphic>
          <a:graphicData uri="http://schemas.openxmlformats.org/drawingml/2006/table">
            <a:tbl>
              <a:tblPr firstRow="1" bandRow="1">
                <a:tableStyleId>{3C2FFA5D-87B4-456A-9821-1D502468CF0F}</a:tableStyleId>
              </a:tblPr>
              <a:tblGrid>
                <a:gridCol w="1325800">
                  <a:extLst>
                    <a:ext uri="{9D8B030D-6E8A-4147-A177-3AD203B41FA5}">
                      <a16:colId xmlns:a16="http://schemas.microsoft.com/office/drawing/2014/main" val="3840393098"/>
                    </a:ext>
                  </a:extLst>
                </a:gridCol>
                <a:gridCol w="599007">
                  <a:extLst>
                    <a:ext uri="{9D8B030D-6E8A-4147-A177-3AD203B41FA5}">
                      <a16:colId xmlns:a16="http://schemas.microsoft.com/office/drawing/2014/main" val="1274334198"/>
                    </a:ext>
                  </a:extLst>
                </a:gridCol>
                <a:gridCol w="646927">
                  <a:extLst>
                    <a:ext uri="{9D8B030D-6E8A-4147-A177-3AD203B41FA5}">
                      <a16:colId xmlns:a16="http://schemas.microsoft.com/office/drawing/2014/main" val="2453302647"/>
                    </a:ext>
                  </a:extLst>
                </a:gridCol>
                <a:gridCol w="638940">
                  <a:extLst>
                    <a:ext uri="{9D8B030D-6E8A-4147-A177-3AD203B41FA5}">
                      <a16:colId xmlns:a16="http://schemas.microsoft.com/office/drawing/2014/main" val="3023030105"/>
                    </a:ext>
                  </a:extLst>
                </a:gridCol>
                <a:gridCol w="726793">
                  <a:extLst>
                    <a:ext uri="{9D8B030D-6E8A-4147-A177-3AD203B41FA5}">
                      <a16:colId xmlns:a16="http://schemas.microsoft.com/office/drawing/2014/main" val="2976919199"/>
                    </a:ext>
                  </a:extLst>
                </a:gridCol>
                <a:gridCol w="806661">
                  <a:extLst>
                    <a:ext uri="{9D8B030D-6E8A-4147-A177-3AD203B41FA5}">
                      <a16:colId xmlns:a16="http://schemas.microsoft.com/office/drawing/2014/main" val="3273335746"/>
                    </a:ext>
                  </a:extLst>
                </a:gridCol>
                <a:gridCol w="662900">
                  <a:extLst>
                    <a:ext uri="{9D8B030D-6E8A-4147-A177-3AD203B41FA5}">
                      <a16:colId xmlns:a16="http://schemas.microsoft.com/office/drawing/2014/main" val="3262304560"/>
                    </a:ext>
                  </a:extLst>
                </a:gridCol>
                <a:gridCol w="567057">
                  <a:extLst>
                    <a:ext uri="{9D8B030D-6E8A-4147-A177-3AD203B41FA5}">
                      <a16:colId xmlns:a16="http://schemas.microsoft.com/office/drawing/2014/main" val="4135753235"/>
                    </a:ext>
                  </a:extLst>
                </a:gridCol>
              </a:tblGrid>
              <a:tr h="284480">
                <a:tc>
                  <a:txBody>
                    <a:bodyPr/>
                    <a:lstStyle/>
                    <a:p>
                      <a:pPr algn="ctr"/>
                      <a:r>
                        <a:rPr lang="en-TH" sz="1100" b="0" dirty="0">
                          <a:latin typeface="Montserrat" pitchFamily="2" charset="77"/>
                        </a:rPr>
                        <a:t>Segments</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1</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2</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3</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4</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5</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6</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7</a:t>
                      </a:r>
                      <a:endParaRPr lang="en-TH" sz="1100" b="1" dirty="0">
                        <a:latin typeface="Montserrat" pitchFamily="2" charset="77"/>
                      </a:endParaRPr>
                    </a:p>
                  </a:txBody>
                  <a:tcPr marL="121920" marR="121920" marT="60960" marB="60960"/>
                </a:tc>
                <a:extLst>
                  <a:ext uri="{0D108BD9-81ED-4DB2-BD59-A6C34878D82A}">
                    <a16:rowId xmlns:a16="http://schemas.microsoft.com/office/drawing/2014/main" val="241920763"/>
                  </a:ext>
                </a:extLst>
              </a:tr>
              <a:tr h="293176">
                <a:tc>
                  <a:txBody>
                    <a:bodyPr/>
                    <a:lstStyle/>
                    <a:p>
                      <a:pPr algn="ctr"/>
                      <a:r>
                        <a:rPr lang="en-TH" sz="1100" b="0" dirty="0">
                          <a:latin typeface="Montserrat" pitchFamily="2" charset="77"/>
                        </a:rPr>
                        <a:t>5 clusters</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3157</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922</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805</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1904</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3212</a:t>
                      </a:r>
                      <a:endParaRPr lang="en-TH" sz="1100" dirty="0">
                        <a:latin typeface="Montserrat" pitchFamily="2" charset="77"/>
                      </a:endParaRPr>
                    </a:p>
                  </a:txBody>
                  <a:tcPr marL="121920" marR="121920" marT="60960" marB="60960"/>
                </a:tc>
                <a:tc>
                  <a:txBody>
                    <a:bodyPr/>
                    <a:lstStyle/>
                    <a:p>
                      <a:pPr algn="ctr"/>
                      <a:endParaRPr lang="en-TH" sz="1100" b="0" i="0" dirty="0">
                        <a:latin typeface="Montserrat" pitchFamily="2" charset="77"/>
                      </a:endParaRPr>
                    </a:p>
                  </a:txBody>
                  <a:tcPr marL="121920" marR="121920" marT="60960" marB="60960"/>
                </a:tc>
                <a:tc>
                  <a:txBody>
                    <a:bodyPr/>
                    <a:lstStyle/>
                    <a:p>
                      <a:pPr algn="ctr"/>
                      <a:endParaRPr lang="en-TH" sz="1100" b="0" i="0" dirty="0">
                        <a:latin typeface="Montserrat" pitchFamily="2" charset="77"/>
                      </a:endParaRPr>
                    </a:p>
                  </a:txBody>
                  <a:tcPr marL="121920" marR="121920" marT="60960" marB="60960"/>
                </a:tc>
                <a:extLst>
                  <a:ext uri="{0D108BD9-81ED-4DB2-BD59-A6C34878D82A}">
                    <a16:rowId xmlns:a16="http://schemas.microsoft.com/office/drawing/2014/main" val="3068383457"/>
                  </a:ext>
                </a:extLst>
              </a:tr>
              <a:tr h="325376">
                <a:tc>
                  <a:txBody>
                    <a:bodyPr/>
                    <a:lstStyle/>
                    <a:p>
                      <a:pPr algn="ctr"/>
                      <a:r>
                        <a:rPr lang="en-TH" sz="1100" b="0" dirty="0">
                          <a:latin typeface="Montserrat" pitchFamily="2" charset="77"/>
                        </a:rPr>
                        <a:t>6 clusters</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1</a:t>
                      </a:r>
                      <a:r>
                        <a:rPr lang="en-TH" sz="1100" dirty="0">
                          <a:latin typeface="Montserrat" pitchFamily="2" charset="77"/>
                        </a:rPr>
                        <a:t>411</a:t>
                      </a:r>
                    </a:p>
                  </a:txBody>
                  <a:tcPr marL="121920" marR="121920" marT="60960" marB="60960"/>
                </a:tc>
                <a:tc>
                  <a:txBody>
                    <a:bodyPr/>
                    <a:lstStyle/>
                    <a:p>
                      <a:pPr algn="ctr"/>
                      <a:r>
                        <a:rPr lang="en-TH" sz="1100" b="0" dirty="0">
                          <a:latin typeface="Montserrat" pitchFamily="2" charset="77"/>
                        </a:rPr>
                        <a:t>2294</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767</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897</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2165</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2466</a:t>
                      </a:r>
                      <a:endParaRPr lang="en-TH" sz="1100" dirty="0">
                        <a:latin typeface="Montserrat" pitchFamily="2" charset="77"/>
                      </a:endParaRPr>
                    </a:p>
                  </a:txBody>
                  <a:tcPr marL="121920" marR="121920" marT="60960" marB="60960"/>
                </a:tc>
                <a:tc>
                  <a:txBody>
                    <a:bodyPr/>
                    <a:lstStyle/>
                    <a:p>
                      <a:pPr algn="ctr"/>
                      <a:endParaRPr lang="en-TH" sz="1100" b="0" i="0" dirty="0">
                        <a:latin typeface="Montserrat" pitchFamily="2" charset="77"/>
                      </a:endParaRPr>
                    </a:p>
                  </a:txBody>
                  <a:tcPr marL="121920" marR="121920" marT="60960" marB="60960"/>
                </a:tc>
                <a:extLst>
                  <a:ext uri="{0D108BD9-81ED-4DB2-BD59-A6C34878D82A}">
                    <a16:rowId xmlns:a16="http://schemas.microsoft.com/office/drawing/2014/main" val="2992019574"/>
                  </a:ext>
                </a:extLst>
              </a:tr>
              <a:tr h="284480">
                <a:tc>
                  <a:txBody>
                    <a:bodyPr/>
                    <a:lstStyle/>
                    <a:p>
                      <a:pPr algn="ctr"/>
                      <a:r>
                        <a:rPr lang="en-TH" sz="1100" b="0" dirty="0">
                          <a:latin typeface="Montserrat" pitchFamily="2" charset="77"/>
                        </a:rPr>
                        <a:t>7 clusters</a:t>
                      </a:r>
                      <a:endParaRPr lang="en-TH" sz="1100" b="1" dirty="0">
                        <a:latin typeface="Montserrat" pitchFamily="2" charset="77"/>
                      </a:endParaRPr>
                    </a:p>
                  </a:txBody>
                  <a:tcPr marL="121920" marR="121920" marT="60960" marB="60960"/>
                </a:tc>
                <a:tc>
                  <a:txBody>
                    <a:bodyPr/>
                    <a:lstStyle/>
                    <a:p>
                      <a:pPr algn="ctr"/>
                      <a:r>
                        <a:rPr lang="en-TH" sz="1100" b="0" dirty="0">
                          <a:latin typeface="Montserrat" pitchFamily="2" charset="77"/>
                        </a:rPr>
                        <a:t>2120</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2459</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509</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716</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659</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2252</a:t>
                      </a:r>
                      <a:endParaRPr lang="en-TH" sz="1100" dirty="0">
                        <a:latin typeface="Montserrat" pitchFamily="2" charset="77"/>
                      </a:endParaRPr>
                    </a:p>
                  </a:txBody>
                  <a:tcPr marL="121920" marR="121920" marT="60960" marB="60960"/>
                </a:tc>
                <a:tc>
                  <a:txBody>
                    <a:bodyPr/>
                    <a:lstStyle/>
                    <a:p>
                      <a:pPr algn="ctr"/>
                      <a:r>
                        <a:rPr lang="en-TH" sz="1100" b="0" dirty="0">
                          <a:latin typeface="Montserrat" pitchFamily="2" charset="77"/>
                        </a:rPr>
                        <a:t>1285</a:t>
                      </a:r>
                      <a:endParaRPr lang="en-TH" sz="1100" dirty="0">
                        <a:latin typeface="Montserrat" pitchFamily="2" charset="77"/>
                      </a:endParaRPr>
                    </a:p>
                  </a:txBody>
                  <a:tcPr marL="121920" marR="121920" marT="60960" marB="60960"/>
                </a:tc>
                <a:extLst>
                  <a:ext uri="{0D108BD9-81ED-4DB2-BD59-A6C34878D82A}">
                    <a16:rowId xmlns:a16="http://schemas.microsoft.com/office/drawing/2014/main" val="1991593158"/>
                  </a:ext>
                </a:extLst>
              </a:tr>
            </a:tbl>
          </a:graphicData>
        </a:graphic>
      </p:graphicFrame>
      <p:sp>
        <p:nvSpPr>
          <p:cNvPr id="2" name="TextBox 1">
            <a:extLst>
              <a:ext uri="{FF2B5EF4-FFF2-40B4-BE49-F238E27FC236}">
                <a16:creationId xmlns:a16="http://schemas.microsoft.com/office/drawing/2014/main" id="{E913F6C3-D66A-A266-C0E7-C83E7AE06804}"/>
              </a:ext>
            </a:extLst>
          </p:cNvPr>
          <p:cNvSpPr txBox="1"/>
          <p:nvPr/>
        </p:nvSpPr>
        <p:spPr>
          <a:xfrm>
            <a:off x="5983168" y="3502998"/>
            <a:ext cx="5861388" cy="1754326"/>
          </a:xfrm>
          <a:prstGeom prst="rect">
            <a:avLst/>
          </a:prstGeom>
          <a:noFill/>
        </p:spPr>
        <p:txBody>
          <a:bodyPr wrap="square" rtlCol="0">
            <a:spAutoFit/>
          </a:bodyPr>
          <a:lstStyle/>
          <a:p>
            <a:pPr marL="285750" indent="-285750">
              <a:buFont typeface="Arial" panose="020B0604020202020204" pitchFamily="34" charset="0"/>
              <a:buChar char="•"/>
            </a:pPr>
            <a:r>
              <a:rPr lang="en-TH" dirty="0"/>
              <a:t>Based on the Scree plot, clusters between 5 - 7 were tested.</a:t>
            </a:r>
          </a:p>
          <a:p>
            <a:pPr marL="285750" indent="-285750">
              <a:buFont typeface="Arial" panose="020B0604020202020204" pitchFamily="34" charset="0"/>
              <a:buChar char="•"/>
            </a:pPr>
            <a:r>
              <a:rPr lang="en-TH" dirty="0"/>
              <a:t>The bend of the Scree plot demonstrates at which point the variance starts to level off which is the perfect balance for the amount of variance and the complexity of the model.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579567" y="279889"/>
            <a:ext cx="10277600" cy="863600"/>
          </a:xfrm>
          <a:prstGeom prst="rect">
            <a:avLst/>
          </a:prstGeom>
        </p:spPr>
        <p:txBody>
          <a:bodyPr spcFirstLastPara="1" vert="horz" wrap="square" lIns="121900" tIns="121900" rIns="121900" bIns="121900" rtlCol="0" anchor="t" anchorCtr="0">
            <a:noAutofit/>
          </a:bodyPr>
          <a:lstStyle/>
          <a:p>
            <a:pPr>
              <a:spcBef>
                <a:spcPts val="0"/>
              </a:spcBef>
            </a:pPr>
            <a:r>
              <a:rPr lang="en" sz="2667" b="1" dirty="0">
                <a:solidFill>
                  <a:schemeClr val="accent1">
                    <a:lumMod val="50000"/>
                  </a:schemeClr>
                </a:solidFill>
              </a:rPr>
              <a:t>K-means clustering: 6 Segments</a:t>
            </a:r>
            <a:endParaRPr sz="2667" b="1" dirty="0">
              <a:solidFill>
                <a:schemeClr val="accent1">
                  <a:lumMod val="50000"/>
                </a:schemeClr>
              </a:solidFill>
            </a:endParaRPr>
          </a:p>
        </p:txBody>
      </p:sp>
      <p:pic>
        <p:nvPicPr>
          <p:cNvPr id="3" name="Picture 2" descr="A screenshot of a graph&#10;&#10;Description automatically generated">
            <a:extLst>
              <a:ext uri="{FF2B5EF4-FFF2-40B4-BE49-F238E27FC236}">
                <a16:creationId xmlns:a16="http://schemas.microsoft.com/office/drawing/2014/main" id="{9E0B5EA3-6CC1-6BD8-EE58-31DB0BBA0AE2}"/>
              </a:ext>
            </a:extLst>
          </p:cNvPr>
          <p:cNvPicPr>
            <a:picLocks noChangeAspect="1"/>
          </p:cNvPicPr>
          <p:nvPr/>
        </p:nvPicPr>
        <p:blipFill>
          <a:blip r:embed="rId3"/>
          <a:stretch>
            <a:fillRect/>
          </a:stretch>
        </p:blipFill>
        <p:spPr>
          <a:xfrm>
            <a:off x="328663" y="1199568"/>
            <a:ext cx="5322955" cy="4955713"/>
          </a:xfrm>
          <a:prstGeom prst="rect">
            <a:avLst/>
          </a:prstGeom>
        </p:spPr>
      </p:pic>
      <p:graphicFrame>
        <p:nvGraphicFramePr>
          <p:cNvPr id="4" name="Table 4">
            <a:extLst>
              <a:ext uri="{FF2B5EF4-FFF2-40B4-BE49-F238E27FC236}">
                <a16:creationId xmlns:a16="http://schemas.microsoft.com/office/drawing/2014/main" id="{212D8C2E-7D69-1817-EB61-B2D673DA02A4}"/>
              </a:ext>
            </a:extLst>
          </p:cNvPr>
          <p:cNvGraphicFramePr>
            <a:graphicFrameLocks noGrp="1"/>
          </p:cNvGraphicFramePr>
          <p:nvPr>
            <p:extLst>
              <p:ext uri="{D42A27DB-BD31-4B8C-83A1-F6EECF244321}">
                <p14:modId xmlns:p14="http://schemas.microsoft.com/office/powerpoint/2010/main" val="2104847959"/>
              </p:ext>
            </p:extLst>
          </p:nvPr>
        </p:nvGraphicFramePr>
        <p:xfrm>
          <a:off x="5718367" y="2270246"/>
          <a:ext cx="5925087" cy="3292657"/>
        </p:xfrm>
        <a:graphic>
          <a:graphicData uri="http://schemas.openxmlformats.org/drawingml/2006/table">
            <a:tbl>
              <a:tblPr firstRow="1" bandRow="1"/>
              <a:tblGrid>
                <a:gridCol w="820395">
                  <a:extLst>
                    <a:ext uri="{9D8B030D-6E8A-4147-A177-3AD203B41FA5}">
                      <a16:colId xmlns:a16="http://schemas.microsoft.com/office/drawing/2014/main" val="655721400"/>
                    </a:ext>
                  </a:extLst>
                </a:gridCol>
                <a:gridCol w="843187">
                  <a:extLst>
                    <a:ext uri="{9D8B030D-6E8A-4147-A177-3AD203B41FA5}">
                      <a16:colId xmlns:a16="http://schemas.microsoft.com/office/drawing/2014/main" val="1397226349"/>
                    </a:ext>
                  </a:extLst>
                </a:gridCol>
                <a:gridCol w="968523">
                  <a:extLst>
                    <a:ext uri="{9D8B030D-6E8A-4147-A177-3AD203B41FA5}">
                      <a16:colId xmlns:a16="http://schemas.microsoft.com/office/drawing/2014/main" val="3751241098"/>
                    </a:ext>
                  </a:extLst>
                </a:gridCol>
                <a:gridCol w="843185">
                  <a:extLst>
                    <a:ext uri="{9D8B030D-6E8A-4147-A177-3AD203B41FA5}">
                      <a16:colId xmlns:a16="http://schemas.microsoft.com/office/drawing/2014/main" val="2665052752"/>
                    </a:ext>
                  </a:extLst>
                </a:gridCol>
                <a:gridCol w="820396">
                  <a:extLst>
                    <a:ext uri="{9D8B030D-6E8A-4147-A177-3AD203B41FA5}">
                      <a16:colId xmlns:a16="http://schemas.microsoft.com/office/drawing/2014/main" val="3876006237"/>
                    </a:ext>
                  </a:extLst>
                </a:gridCol>
                <a:gridCol w="782960">
                  <a:extLst>
                    <a:ext uri="{9D8B030D-6E8A-4147-A177-3AD203B41FA5}">
                      <a16:colId xmlns:a16="http://schemas.microsoft.com/office/drawing/2014/main" val="322397613"/>
                    </a:ext>
                  </a:extLst>
                </a:gridCol>
                <a:gridCol w="846441">
                  <a:extLst>
                    <a:ext uri="{9D8B030D-6E8A-4147-A177-3AD203B41FA5}">
                      <a16:colId xmlns:a16="http://schemas.microsoft.com/office/drawing/2014/main" val="1469946711"/>
                    </a:ext>
                  </a:extLst>
                </a:gridCol>
              </a:tblGrid>
              <a:tr h="690880">
                <a:tc>
                  <a:txBody>
                    <a:bodyPr/>
                    <a:lstStyle/>
                    <a:p>
                      <a:pPr algn="ctr"/>
                      <a:endParaRPr lang="en-TH" sz="900" b="0" i="0" dirty="0">
                        <a:solidFill>
                          <a:schemeClr val="bg1"/>
                        </a:solidFill>
                        <a:latin typeface="Montserrat" pitchFamily="2" charset="77"/>
                      </a:endParaRPr>
                    </a:p>
                  </a:txBody>
                  <a:tcPr marL="121920" marR="121920" marT="60960" marB="60960" anchor="ctr">
                    <a:solidFill>
                      <a:schemeClr val="accent1">
                        <a:lumMod val="75000"/>
                      </a:schemeClr>
                    </a:solidFill>
                  </a:tcPr>
                </a:tc>
                <a:tc>
                  <a:txBody>
                    <a:bodyPr/>
                    <a:lstStyle/>
                    <a:p>
                      <a:pPr algn="ctr"/>
                      <a:r>
                        <a:rPr lang="en-TH" sz="900" b="0" i="0" dirty="0">
                          <a:solidFill>
                            <a:schemeClr val="bg1"/>
                          </a:solidFill>
                          <a:latin typeface="Montserrat" pitchFamily="2" charset="77"/>
                        </a:rPr>
                        <a:t>1 – Promising</a:t>
                      </a:r>
                    </a:p>
                  </a:txBody>
                  <a:tcPr marL="121920" marR="121920" marT="60960" marB="60960" anchor="ctr">
                    <a:solidFill>
                      <a:schemeClr val="accent1">
                        <a:lumMod val="75000"/>
                      </a:schemeClr>
                    </a:solidFill>
                  </a:tcPr>
                </a:tc>
                <a:tc>
                  <a:txBody>
                    <a:bodyPr/>
                    <a:lstStyle/>
                    <a:p>
                      <a:pPr algn="ctr"/>
                      <a:r>
                        <a:rPr lang="en-TH" sz="900" b="0" i="0" dirty="0">
                          <a:solidFill>
                            <a:schemeClr val="bg1"/>
                          </a:solidFill>
                          <a:latin typeface="Montserrat" pitchFamily="2" charset="77"/>
                        </a:rPr>
                        <a:t>2 – Hibernating</a:t>
                      </a:r>
                    </a:p>
                  </a:txBody>
                  <a:tcPr marL="121920" marR="121920" marT="60960" marB="60960" anchor="ctr">
                    <a:solidFill>
                      <a:schemeClr val="accent1">
                        <a:lumMod val="75000"/>
                      </a:schemeClr>
                    </a:solidFill>
                  </a:tcPr>
                </a:tc>
                <a:tc>
                  <a:txBody>
                    <a:bodyPr/>
                    <a:lstStyle/>
                    <a:p>
                      <a:pPr algn="ctr"/>
                      <a:r>
                        <a:rPr lang="en-TH" sz="900" b="0" i="0" dirty="0">
                          <a:solidFill>
                            <a:schemeClr val="bg1"/>
                          </a:solidFill>
                          <a:latin typeface="Montserrat" pitchFamily="2" charset="77"/>
                        </a:rPr>
                        <a:t>3 - </a:t>
                      </a:r>
                    </a:p>
                    <a:p>
                      <a:pPr algn="ctr"/>
                      <a:r>
                        <a:rPr lang="en-US" sz="900" b="0" i="0" dirty="0">
                          <a:solidFill>
                            <a:schemeClr val="bg1"/>
                          </a:solidFill>
                          <a:latin typeface="Montserrat" pitchFamily="2" charset="77"/>
                        </a:rPr>
                        <a:t>Champions</a:t>
                      </a:r>
                      <a:endParaRPr lang="en-TH" sz="900" b="0" i="0" dirty="0">
                        <a:solidFill>
                          <a:schemeClr val="bg1"/>
                        </a:solidFill>
                        <a:latin typeface="Montserrat" pitchFamily="2" charset="77"/>
                      </a:endParaRPr>
                    </a:p>
                  </a:txBody>
                  <a:tcPr marL="121920" marR="121920" marT="60960" marB="60960" anchor="ctr">
                    <a:solidFill>
                      <a:schemeClr val="accent1">
                        <a:lumMod val="75000"/>
                      </a:schemeClr>
                    </a:solidFill>
                  </a:tcPr>
                </a:tc>
                <a:tc>
                  <a:txBody>
                    <a:bodyPr/>
                    <a:lstStyle/>
                    <a:p>
                      <a:pPr algn="ctr"/>
                      <a:r>
                        <a:rPr lang="en-TH" sz="900" b="0" i="0" dirty="0">
                          <a:solidFill>
                            <a:schemeClr val="bg1"/>
                          </a:solidFill>
                          <a:latin typeface="Montserrat" pitchFamily="2" charset="77"/>
                        </a:rPr>
                        <a:t>4 – </a:t>
                      </a:r>
                    </a:p>
                    <a:p>
                      <a:pPr algn="ctr"/>
                      <a:r>
                        <a:rPr lang="en-TH" sz="900" b="0" i="0" dirty="0">
                          <a:solidFill>
                            <a:schemeClr val="bg1"/>
                          </a:solidFill>
                          <a:latin typeface="Montserrat" pitchFamily="2" charset="77"/>
                        </a:rPr>
                        <a:t> Can’t lose them</a:t>
                      </a:r>
                    </a:p>
                  </a:txBody>
                  <a:tcPr marL="121920" marR="121920" marT="60960" marB="60960" anchor="ctr">
                    <a:solidFill>
                      <a:schemeClr val="accent1">
                        <a:lumMod val="75000"/>
                      </a:schemeClr>
                    </a:solidFill>
                  </a:tcPr>
                </a:tc>
                <a:tc>
                  <a:txBody>
                    <a:bodyPr/>
                    <a:lstStyle/>
                    <a:p>
                      <a:pPr algn="ctr"/>
                      <a:r>
                        <a:rPr lang="en-TH" sz="900" b="0" i="0" dirty="0">
                          <a:solidFill>
                            <a:schemeClr val="bg1"/>
                          </a:solidFill>
                          <a:latin typeface="Montserrat" pitchFamily="2" charset="77"/>
                        </a:rPr>
                        <a:t>5 -</a:t>
                      </a:r>
                    </a:p>
                    <a:p>
                      <a:pPr algn="ctr"/>
                      <a:r>
                        <a:rPr lang="en-US" sz="900" b="0" i="0" dirty="0">
                          <a:solidFill>
                            <a:schemeClr val="bg1"/>
                          </a:solidFill>
                          <a:latin typeface="Montserrat" pitchFamily="2" charset="77"/>
                        </a:rPr>
                        <a:t>Newcomers</a:t>
                      </a:r>
                      <a:endParaRPr lang="en-TH" sz="900" b="0" i="0" dirty="0">
                        <a:solidFill>
                          <a:schemeClr val="bg1"/>
                        </a:solidFill>
                        <a:latin typeface="Montserrat" pitchFamily="2" charset="77"/>
                      </a:endParaRPr>
                    </a:p>
                  </a:txBody>
                  <a:tcPr marL="121920" marR="121920" marT="60960" marB="60960" anchor="ctr">
                    <a:solidFill>
                      <a:schemeClr val="accent1">
                        <a:lumMod val="75000"/>
                      </a:schemeClr>
                    </a:solidFill>
                  </a:tcPr>
                </a:tc>
                <a:tc>
                  <a:txBody>
                    <a:bodyPr/>
                    <a:lstStyle/>
                    <a:p>
                      <a:pPr algn="ctr"/>
                      <a:r>
                        <a:rPr lang="en-TH" sz="900" b="0" i="0" dirty="0">
                          <a:solidFill>
                            <a:schemeClr val="bg1"/>
                          </a:solidFill>
                          <a:latin typeface="Montserrat" pitchFamily="2" charset="77"/>
                        </a:rPr>
                        <a:t>6 -</a:t>
                      </a:r>
                    </a:p>
                    <a:p>
                      <a:pPr algn="ctr"/>
                      <a:r>
                        <a:rPr lang="en-US" sz="900" b="0" i="0" dirty="0">
                          <a:solidFill>
                            <a:schemeClr val="bg1"/>
                          </a:solidFill>
                          <a:latin typeface="Montserrat" pitchFamily="2" charset="77"/>
                        </a:rPr>
                        <a:t>A</a:t>
                      </a:r>
                      <a:r>
                        <a:rPr lang="en-TH" sz="900" b="0" i="0" dirty="0">
                          <a:solidFill>
                            <a:schemeClr val="bg1"/>
                          </a:solidFill>
                          <a:latin typeface="Montserrat" pitchFamily="2" charset="77"/>
                        </a:rPr>
                        <a:t>bout to hibernate </a:t>
                      </a:r>
                    </a:p>
                  </a:txBody>
                  <a:tcPr marL="121920" marR="121920" marT="60960" marB="60960" anchor="ctr">
                    <a:solidFill>
                      <a:schemeClr val="accent1">
                        <a:lumMod val="75000"/>
                      </a:schemeClr>
                    </a:solidFill>
                  </a:tcPr>
                </a:tc>
                <a:extLst>
                  <a:ext uri="{0D108BD9-81ED-4DB2-BD59-A6C34878D82A}">
                    <a16:rowId xmlns:a16="http://schemas.microsoft.com/office/drawing/2014/main" val="3408089783"/>
                  </a:ext>
                </a:extLst>
              </a:tr>
              <a:tr h="507571">
                <a:tc>
                  <a:txBody>
                    <a:bodyPr/>
                    <a:lstStyle/>
                    <a:p>
                      <a:pPr algn="ctr"/>
                      <a:r>
                        <a:rPr lang="en-US" sz="900" b="0" i="0" dirty="0">
                          <a:solidFill>
                            <a:schemeClr val="bg1"/>
                          </a:solidFill>
                          <a:latin typeface="Montserrat" pitchFamily="2" charset="77"/>
                        </a:rPr>
                        <a:t>P</a:t>
                      </a:r>
                      <a:r>
                        <a:rPr lang="en-TH" sz="900" b="0" i="0" dirty="0">
                          <a:solidFill>
                            <a:schemeClr val="bg1"/>
                          </a:solidFill>
                          <a:latin typeface="Montserrat" pitchFamily="2" charset="77"/>
                        </a:rPr>
                        <a:t>roduct price</a:t>
                      </a:r>
                    </a:p>
                  </a:txBody>
                  <a:tcPr marL="121920" marR="121920" marT="60960" marB="60960" anchor="ctr">
                    <a:solidFill>
                      <a:schemeClr val="accent5"/>
                    </a:solidFill>
                  </a:tcPr>
                </a:tc>
                <a:tc>
                  <a:txBody>
                    <a:bodyPr/>
                    <a:lstStyle/>
                    <a:p>
                      <a:pPr algn="ctr"/>
                      <a:r>
                        <a:rPr lang="en-TH" sz="900" b="0" i="0" dirty="0">
                          <a:latin typeface="Montserrat" pitchFamily="2" charset="77"/>
                        </a:rPr>
                        <a:t>low</a:t>
                      </a:r>
                    </a:p>
                  </a:txBody>
                  <a:tcPr marL="121920" marR="121920" marT="60960" marB="60960" anchor="ctr"/>
                </a:tc>
                <a:tc>
                  <a:txBody>
                    <a:bodyPr/>
                    <a:lstStyle/>
                    <a:p>
                      <a:pPr algn="ctr"/>
                      <a:r>
                        <a:rPr lang="en-TH" sz="900" b="0" i="0" dirty="0">
                          <a:latin typeface="Montserrat" pitchFamily="2" charset="77"/>
                        </a:rPr>
                        <a:t>low</a:t>
                      </a:r>
                    </a:p>
                  </a:txBody>
                  <a:tcPr marL="121920" marR="121920" marT="60960" marB="60960" anchor="ctr"/>
                </a:tc>
                <a:tc>
                  <a:txBody>
                    <a:bodyPr/>
                    <a:lstStyle/>
                    <a:p>
                      <a:pPr algn="ctr"/>
                      <a:r>
                        <a:rPr lang="en-TH" sz="900" b="0" i="0" dirty="0">
                          <a:latin typeface="Montserrat" pitchFamily="2" charset="77"/>
                        </a:rPr>
                        <a:t>high</a:t>
                      </a:r>
                    </a:p>
                  </a:txBody>
                  <a:tcPr marL="121920" marR="121920" marT="60960" marB="60960" anchor="ctr"/>
                </a:tc>
                <a:tc>
                  <a:txBody>
                    <a:bodyPr/>
                    <a:lstStyle/>
                    <a:p>
                      <a:pPr algn="ctr"/>
                      <a:r>
                        <a:rPr lang="en-TH" sz="900" b="0" i="0" dirty="0">
                          <a:latin typeface="Montserrat" pitchFamily="2" charset="77"/>
                        </a:rPr>
                        <a:t>high</a:t>
                      </a:r>
                    </a:p>
                  </a:txBody>
                  <a:tcPr marL="121920" marR="121920" marT="60960" marB="60960" anchor="ctr"/>
                </a:tc>
                <a:tc>
                  <a:txBody>
                    <a:bodyPr/>
                    <a:lstStyle/>
                    <a:p>
                      <a:pPr algn="ctr"/>
                      <a:r>
                        <a:rPr lang="en-TH" sz="900" b="0" i="0" dirty="0">
                          <a:latin typeface="Montserrat" pitchFamily="2" charset="77"/>
                        </a:rPr>
                        <a:t>low</a:t>
                      </a:r>
                    </a:p>
                  </a:txBody>
                  <a:tcPr marL="121920" marR="121920" marT="60960" marB="60960" anchor="ctr"/>
                </a:tc>
                <a:tc>
                  <a:txBody>
                    <a:bodyPr/>
                    <a:lstStyle/>
                    <a:p>
                      <a:pPr algn="ctr"/>
                      <a:r>
                        <a:rPr lang="en-TH" sz="900" b="0" i="0" dirty="0">
                          <a:latin typeface="Montserrat" pitchFamily="2" charset="77"/>
                        </a:rPr>
                        <a:t>low</a:t>
                      </a:r>
                    </a:p>
                  </a:txBody>
                  <a:tcPr marL="121920" marR="121920" marT="60960" marB="60960" anchor="ctr"/>
                </a:tc>
                <a:extLst>
                  <a:ext uri="{0D108BD9-81ED-4DB2-BD59-A6C34878D82A}">
                    <a16:rowId xmlns:a16="http://schemas.microsoft.com/office/drawing/2014/main" val="902631702"/>
                  </a:ext>
                </a:extLst>
              </a:tr>
              <a:tr h="625812">
                <a:tc>
                  <a:txBody>
                    <a:bodyPr/>
                    <a:lstStyle/>
                    <a:p>
                      <a:pPr algn="ctr"/>
                      <a:r>
                        <a:rPr lang="en-US" sz="900" b="0" i="0" dirty="0">
                          <a:solidFill>
                            <a:schemeClr val="bg1"/>
                          </a:solidFill>
                          <a:latin typeface="Montserrat" pitchFamily="2" charset="77"/>
                        </a:rPr>
                        <a:t>P</a:t>
                      </a:r>
                      <a:r>
                        <a:rPr lang="en-TH" sz="900" b="0" i="0" dirty="0">
                          <a:solidFill>
                            <a:schemeClr val="bg1"/>
                          </a:solidFill>
                          <a:latin typeface="Montserrat" pitchFamily="2" charset="77"/>
                        </a:rPr>
                        <a:t>ayment installments</a:t>
                      </a:r>
                    </a:p>
                  </a:txBody>
                  <a:tcPr marL="121920" marR="121920" marT="60960" marB="60960" anchor="ctr">
                    <a:solidFill>
                      <a:schemeClr val="accent5"/>
                    </a:solidFill>
                  </a:tcPr>
                </a:tc>
                <a:tc>
                  <a:txBody>
                    <a:bodyPr/>
                    <a:lstStyle/>
                    <a:p>
                      <a:pPr algn="ctr"/>
                      <a:r>
                        <a:rPr lang="en-US" sz="900" b="0" i="0" dirty="0">
                          <a:latin typeface="Montserrat" pitchFamily="2" charset="77"/>
                        </a:rPr>
                        <a:t>M</a:t>
                      </a:r>
                      <a:r>
                        <a:rPr lang="en-TH" sz="900" b="0" i="0" dirty="0">
                          <a:latin typeface="Montserrat" pitchFamily="2" charset="77"/>
                        </a:rPr>
                        <a:t>edium</a:t>
                      </a:r>
                    </a:p>
                  </a:txBody>
                  <a:tcPr marL="121920" marR="121920" marT="60960" marB="60960" anchor="ctr"/>
                </a:tc>
                <a:tc>
                  <a:txBody>
                    <a:bodyPr/>
                    <a:lstStyle/>
                    <a:p>
                      <a:pPr algn="ctr"/>
                      <a:r>
                        <a:rPr lang="en-TH" sz="900" b="0" i="0" dirty="0">
                          <a:latin typeface="Montserrat" pitchFamily="2" charset="77"/>
                        </a:rPr>
                        <a:t>low</a:t>
                      </a:r>
                    </a:p>
                  </a:txBody>
                  <a:tcPr marL="121920" marR="121920" marT="60960" marB="60960" anchor="ctr"/>
                </a:tc>
                <a:tc>
                  <a:txBody>
                    <a:bodyPr/>
                    <a:lstStyle/>
                    <a:p>
                      <a:pPr algn="ctr"/>
                      <a:r>
                        <a:rPr lang="en-US" sz="900" b="0" i="0" dirty="0">
                          <a:latin typeface="Montserrat" pitchFamily="2" charset="77"/>
                        </a:rPr>
                        <a:t>H</a:t>
                      </a:r>
                      <a:r>
                        <a:rPr lang="en-TH" sz="900" b="0" i="0" dirty="0">
                          <a:latin typeface="Montserrat" pitchFamily="2" charset="77"/>
                        </a:rPr>
                        <a:t>igh</a:t>
                      </a:r>
                    </a:p>
                    <a:p>
                      <a:pPr algn="ctr"/>
                      <a:endParaRPr lang="en-TH" sz="900" b="0" i="0" dirty="0">
                        <a:latin typeface="Montserrat" pitchFamily="2" charset="77"/>
                      </a:endParaRPr>
                    </a:p>
                  </a:txBody>
                  <a:tcPr marL="121920" marR="121920" marT="60960" marB="60960" anchor="ctr"/>
                </a:tc>
                <a:tc>
                  <a:txBody>
                    <a:bodyPr/>
                    <a:lstStyle/>
                    <a:p>
                      <a:pPr algn="ctr"/>
                      <a:r>
                        <a:rPr lang="en-US" sz="900" b="0" i="0" dirty="0">
                          <a:latin typeface="Montserrat" pitchFamily="2" charset="77"/>
                        </a:rPr>
                        <a:t>M</a:t>
                      </a:r>
                      <a:r>
                        <a:rPr lang="en-TH" sz="900" b="0" i="0" dirty="0">
                          <a:latin typeface="Montserrat" pitchFamily="2" charset="77"/>
                        </a:rPr>
                        <a:t>edium-high</a:t>
                      </a:r>
                    </a:p>
                  </a:txBody>
                  <a:tcPr marL="121920" marR="121920" marT="60960" marB="60960" anchor="ctr"/>
                </a:tc>
                <a:tc>
                  <a:txBody>
                    <a:bodyPr/>
                    <a:lstStyle/>
                    <a:p>
                      <a:pPr algn="ctr"/>
                      <a:r>
                        <a:rPr lang="en-TH" sz="900" b="0" i="0" dirty="0">
                          <a:latin typeface="Montserrat" pitchFamily="2" charset="77"/>
                        </a:rPr>
                        <a:t>low</a:t>
                      </a:r>
                    </a:p>
                  </a:txBody>
                  <a:tcPr marL="121920" marR="121920" marT="60960" marB="60960" anchor="ctr"/>
                </a:tc>
                <a:tc>
                  <a:txBody>
                    <a:bodyPr/>
                    <a:lstStyle/>
                    <a:p>
                      <a:pPr algn="ctr"/>
                      <a:r>
                        <a:rPr lang="en-TH" sz="900" b="0" i="0" dirty="0">
                          <a:latin typeface="Montserrat" pitchFamily="2" charset="77"/>
                        </a:rPr>
                        <a:t>low</a:t>
                      </a:r>
                    </a:p>
                  </a:txBody>
                  <a:tcPr marL="121920" marR="121920" marT="60960" marB="60960" anchor="ctr"/>
                </a:tc>
                <a:extLst>
                  <a:ext uri="{0D108BD9-81ED-4DB2-BD59-A6C34878D82A}">
                    <a16:rowId xmlns:a16="http://schemas.microsoft.com/office/drawing/2014/main" val="3410924168"/>
                  </a:ext>
                </a:extLst>
              </a:tr>
              <a:tr h="728707">
                <a:tc>
                  <a:txBody>
                    <a:bodyPr/>
                    <a:lstStyle/>
                    <a:p>
                      <a:pPr algn="ctr"/>
                      <a:r>
                        <a:rPr lang="en-TH" sz="900" b="0" i="0" dirty="0">
                          <a:solidFill>
                            <a:schemeClr val="bg1"/>
                          </a:solidFill>
                          <a:latin typeface="Montserrat" pitchFamily="2" charset="77"/>
                        </a:rPr>
                        <a:t>Recency</a:t>
                      </a:r>
                    </a:p>
                  </a:txBody>
                  <a:tcPr marL="121920" marR="121920" marT="60960" marB="60960" anchor="ctr">
                    <a:solidFill>
                      <a:schemeClr val="accent5"/>
                    </a:solidFill>
                  </a:tcPr>
                </a:tc>
                <a:tc>
                  <a:txBody>
                    <a:bodyPr/>
                    <a:lstStyle/>
                    <a:p>
                      <a:pPr algn="ctr"/>
                      <a:r>
                        <a:rPr lang="en-TH" sz="900" b="0" i="0" dirty="0">
                          <a:latin typeface="Montserrat" pitchFamily="2" charset="77"/>
                        </a:rPr>
                        <a:t>high</a:t>
                      </a:r>
                    </a:p>
                  </a:txBody>
                  <a:tcPr marL="121920" marR="121920" marT="60960" marB="60960" anchor="ctr"/>
                </a:tc>
                <a:tc>
                  <a:txBody>
                    <a:bodyPr/>
                    <a:lstStyle/>
                    <a:p>
                      <a:pPr algn="ctr"/>
                      <a:r>
                        <a:rPr lang="en-TH" sz="900" b="0" i="0" dirty="0">
                          <a:latin typeface="Montserrat" pitchFamily="2" charset="77"/>
                        </a:rPr>
                        <a:t>low</a:t>
                      </a:r>
                    </a:p>
                  </a:txBody>
                  <a:tcPr marL="121920" marR="121920" marT="60960" marB="60960" anchor="ctr"/>
                </a:tc>
                <a:tc>
                  <a:txBody>
                    <a:bodyPr/>
                    <a:lstStyle/>
                    <a:p>
                      <a:pPr algn="ctr"/>
                      <a:r>
                        <a:rPr lang="en-US" sz="900" b="0" i="0" dirty="0">
                          <a:latin typeface="Montserrat" pitchFamily="2" charset="77"/>
                        </a:rPr>
                        <a:t>M</a:t>
                      </a:r>
                      <a:r>
                        <a:rPr lang="en-TH" sz="900" b="0" i="0" dirty="0">
                          <a:latin typeface="Montserrat" pitchFamily="2" charset="77"/>
                        </a:rPr>
                        <a:t>edium to high</a:t>
                      </a:r>
                    </a:p>
                  </a:txBody>
                  <a:tcPr marL="121920" marR="121920" marT="60960" marB="60960" anchor="ctr"/>
                </a:tc>
                <a:tc>
                  <a:txBody>
                    <a:bodyPr/>
                    <a:lstStyle/>
                    <a:p>
                      <a:pPr algn="ctr"/>
                      <a:r>
                        <a:rPr lang="en-US" sz="900" b="0" i="0" dirty="0">
                          <a:latin typeface="Montserrat" pitchFamily="2" charset="77"/>
                        </a:rPr>
                        <a:t>L</a:t>
                      </a:r>
                      <a:r>
                        <a:rPr lang="en-TH" sz="900" b="0" i="0" dirty="0">
                          <a:latin typeface="Montserrat" pitchFamily="2" charset="77"/>
                        </a:rPr>
                        <a:t>ow to medium-low</a:t>
                      </a:r>
                    </a:p>
                  </a:txBody>
                  <a:tcPr marL="121920" marR="121920" marT="60960" marB="60960" anchor="ctr"/>
                </a:tc>
                <a:tc>
                  <a:txBody>
                    <a:bodyPr/>
                    <a:lstStyle/>
                    <a:p>
                      <a:pPr algn="ctr"/>
                      <a:r>
                        <a:rPr lang="en-US" sz="900" b="0" i="0" dirty="0">
                          <a:latin typeface="Montserrat" pitchFamily="2" charset="77"/>
                        </a:rPr>
                        <a:t>M</a:t>
                      </a:r>
                      <a:r>
                        <a:rPr lang="en-TH" sz="900" b="0" i="0" dirty="0">
                          <a:latin typeface="Montserrat" pitchFamily="2" charset="77"/>
                        </a:rPr>
                        <a:t>edium-high</a:t>
                      </a:r>
                    </a:p>
                  </a:txBody>
                  <a:tcPr marL="121920" marR="121920" marT="60960" marB="60960" anchor="ctr"/>
                </a:tc>
                <a:tc>
                  <a:txBody>
                    <a:bodyPr/>
                    <a:lstStyle/>
                    <a:p>
                      <a:pPr algn="ctr"/>
                      <a:r>
                        <a:rPr lang="en-US" sz="900" b="0" i="0" dirty="0">
                          <a:latin typeface="Montserrat" pitchFamily="2" charset="77"/>
                        </a:rPr>
                        <a:t>M</a:t>
                      </a:r>
                      <a:r>
                        <a:rPr lang="en-TH" sz="900" b="0" i="0" dirty="0">
                          <a:latin typeface="Montserrat" pitchFamily="2" charset="77"/>
                        </a:rPr>
                        <a:t>edium-low</a:t>
                      </a:r>
                    </a:p>
                  </a:txBody>
                  <a:tcPr marL="121920" marR="121920" marT="60960" marB="60960" anchor="ctr"/>
                </a:tc>
                <a:extLst>
                  <a:ext uri="{0D108BD9-81ED-4DB2-BD59-A6C34878D82A}">
                    <a16:rowId xmlns:a16="http://schemas.microsoft.com/office/drawing/2014/main" val="2706746994"/>
                  </a:ext>
                </a:extLst>
              </a:tr>
              <a:tr h="739687">
                <a:tc>
                  <a:txBody>
                    <a:bodyPr/>
                    <a:lstStyle/>
                    <a:p>
                      <a:pPr algn="ctr"/>
                      <a:r>
                        <a:rPr lang="en-US" sz="900" b="0" i="0" dirty="0">
                          <a:solidFill>
                            <a:schemeClr val="bg1"/>
                          </a:solidFill>
                          <a:latin typeface="Montserrat" pitchFamily="2" charset="77"/>
                        </a:rPr>
                        <a:t>M</a:t>
                      </a:r>
                      <a:r>
                        <a:rPr lang="en-TH" sz="900" b="0" i="0" dirty="0">
                          <a:solidFill>
                            <a:schemeClr val="bg1"/>
                          </a:solidFill>
                          <a:latin typeface="Montserrat" pitchFamily="2" charset="77"/>
                        </a:rPr>
                        <a:t>onetary (spend)</a:t>
                      </a:r>
                    </a:p>
                  </a:txBody>
                  <a:tcPr marL="121920" marR="121920" marT="60960" marB="60960" anchor="ctr">
                    <a:solidFill>
                      <a:schemeClr val="accent5"/>
                    </a:solidFill>
                  </a:tcPr>
                </a:tc>
                <a:tc>
                  <a:txBody>
                    <a:bodyPr/>
                    <a:lstStyle/>
                    <a:p>
                      <a:pPr algn="ctr"/>
                      <a:r>
                        <a:rPr lang="en-TH" sz="900" b="0" i="0" dirty="0">
                          <a:latin typeface="Montserrat" pitchFamily="2" charset="77"/>
                        </a:rPr>
                        <a:t>medium</a:t>
                      </a:r>
                    </a:p>
                  </a:txBody>
                  <a:tcPr marL="121920" marR="121920" marT="60960" marB="60960" anchor="ctr"/>
                </a:tc>
                <a:tc>
                  <a:txBody>
                    <a:bodyPr/>
                    <a:lstStyle/>
                    <a:p>
                      <a:pPr algn="ctr"/>
                      <a:r>
                        <a:rPr lang="en-TH" sz="900" b="0" i="0" dirty="0">
                          <a:latin typeface="Montserrat" pitchFamily="2" charset="77"/>
                        </a:rPr>
                        <a:t>medium</a:t>
                      </a:r>
                    </a:p>
                  </a:txBody>
                  <a:tcPr marL="121920" marR="121920" marT="60960" marB="60960" anchor="ctr"/>
                </a:tc>
                <a:tc>
                  <a:txBody>
                    <a:bodyPr/>
                    <a:lstStyle/>
                    <a:p>
                      <a:pPr algn="ctr"/>
                      <a:r>
                        <a:rPr lang="en-US" sz="900" b="0" i="0" dirty="0">
                          <a:latin typeface="Montserrat" pitchFamily="2" charset="77"/>
                        </a:rPr>
                        <a:t>H</a:t>
                      </a:r>
                      <a:r>
                        <a:rPr lang="en-TH" sz="900" b="0" i="0" dirty="0">
                          <a:latin typeface="Montserrat" pitchFamily="2" charset="77"/>
                        </a:rPr>
                        <a:t>ighest</a:t>
                      </a:r>
                    </a:p>
                  </a:txBody>
                  <a:tcPr marL="121920" marR="121920" marT="60960" marB="60960" anchor="ctr"/>
                </a:tc>
                <a:tc>
                  <a:txBody>
                    <a:bodyPr/>
                    <a:lstStyle/>
                    <a:p>
                      <a:pPr algn="ctr"/>
                      <a:r>
                        <a:rPr lang="en-US" sz="900" b="0" i="0" dirty="0">
                          <a:latin typeface="Montserrat" pitchFamily="2" charset="77"/>
                        </a:rPr>
                        <a:t>M</a:t>
                      </a:r>
                      <a:r>
                        <a:rPr lang="en-TH" sz="900" b="0" i="0" dirty="0">
                          <a:latin typeface="Montserrat" pitchFamily="2" charset="77"/>
                        </a:rPr>
                        <a:t>edium-high</a:t>
                      </a:r>
                    </a:p>
                  </a:txBody>
                  <a:tcPr marL="121920" marR="121920" marT="60960" marB="60960" anchor="ctr"/>
                </a:tc>
                <a:tc>
                  <a:txBody>
                    <a:bodyPr/>
                    <a:lstStyle/>
                    <a:p>
                      <a:pPr algn="ctr"/>
                      <a:r>
                        <a:rPr lang="en-TH" sz="900" b="0" i="0" dirty="0">
                          <a:latin typeface="Montserrat" pitchFamily="2" charset="77"/>
                        </a:rPr>
                        <a:t>low</a:t>
                      </a:r>
                    </a:p>
                  </a:txBody>
                  <a:tcPr marL="121920" marR="121920" marT="60960" marB="60960" anchor="ctr"/>
                </a:tc>
                <a:tc>
                  <a:txBody>
                    <a:bodyPr/>
                    <a:lstStyle/>
                    <a:p>
                      <a:pPr algn="ctr"/>
                      <a:r>
                        <a:rPr lang="en-TH" sz="900" b="0" i="0" dirty="0">
                          <a:latin typeface="Montserrat" pitchFamily="2" charset="77"/>
                        </a:rPr>
                        <a:t>low</a:t>
                      </a:r>
                    </a:p>
                  </a:txBody>
                  <a:tcPr marL="121920" marR="121920" marT="60960" marB="60960" anchor="ctr"/>
                </a:tc>
                <a:extLst>
                  <a:ext uri="{0D108BD9-81ED-4DB2-BD59-A6C34878D82A}">
                    <a16:rowId xmlns:a16="http://schemas.microsoft.com/office/drawing/2014/main" val="1328693496"/>
                  </a:ext>
                </a:extLst>
              </a:tr>
            </a:tbl>
          </a:graphicData>
        </a:graphic>
      </p:graphicFrame>
      <p:sp>
        <p:nvSpPr>
          <p:cNvPr id="6" name="TextBox 5">
            <a:extLst>
              <a:ext uri="{FF2B5EF4-FFF2-40B4-BE49-F238E27FC236}">
                <a16:creationId xmlns:a16="http://schemas.microsoft.com/office/drawing/2014/main" id="{8D31D68A-1657-CC19-70F3-CF60D8ED8D89}"/>
              </a:ext>
            </a:extLst>
          </p:cNvPr>
          <p:cNvSpPr txBox="1"/>
          <p:nvPr/>
        </p:nvSpPr>
        <p:spPr>
          <a:xfrm>
            <a:off x="-136735" y="6367733"/>
            <a:ext cx="10818589" cy="256545"/>
          </a:xfrm>
          <a:prstGeom prst="rect">
            <a:avLst/>
          </a:prstGeom>
          <a:noFill/>
        </p:spPr>
        <p:txBody>
          <a:bodyPr wrap="square">
            <a:spAutoFit/>
          </a:bodyPr>
          <a:lstStyle/>
          <a:p>
            <a:pPr marL="457189">
              <a:spcAft>
                <a:spcPts val="2133"/>
              </a:spcAft>
            </a:pPr>
            <a:r>
              <a:rPr lang="en" sz="1067" dirty="0">
                <a:latin typeface="Montserrat" pitchFamily="2" charset="77"/>
              </a:rPr>
              <a:t>*Random sample of 10,000 unique customers from the 94,000+ number of observations where all customers has an order status of “delivered” .</a:t>
            </a:r>
          </a:p>
        </p:txBody>
      </p:sp>
      <p:sp>
        <p:nvSpPr>
          <p:cNvPr id="2" name="TextBox 1">
            <a:extLst>
              <a:ext uri="{FF2B5EF4-FFF2-40B4-BE49-F238E27FC236}">
                <a16:creationId xmlns:a16="http://schemas.microsoft.com/office/drawing/2014/main" id="{69C4220D-6486-AA5B-CE03-52B72FDB4DF9}"/>
              </a:ext>
            </a:extLst>
          </p:cNvPr>
          <p:cNvSpPr txBox="1"/>
          <p:nvPr/>
        </p:nvSpPr>
        <p:spPr>
          <a:xfrm>
            <a:off x="5782293" y="1465416"/>
            <a:ext cx="5817141" cy="523220"/>
          </a:xfrm>
          <a:prstGeom prst="rect">
            <a:avLst/>
          </a:prstGeom>
          <a:noFill/>
        </p:spPr>
        <p:txBody>
          <a:bodyPr wrap="square" rtlCol="0">
            <a:spAutoFit/>
          </a:bodyPr>
          <a:lstStyle/>
          <a:p>
            <a:pPr marL="285750" indent="-285750">
              <a:buFont typeface="Arial" panose="020B0604020202020204" pitchFamily="34" charset="0"/>
              <a:buChar char="•"/>
            </a:pPr>
            <a:r>
              <a:rPr lang="en-TH" sz="1400" dirty="0">
                <a:latin typeface="Montserrat" pitchFamily="2" charset="77"/>
              </a:rPr>
              <a:t>The model identified 6 different main patterns of behavior based on four variables.</a:t>
            </a:r>
          </a:p>
        </p:txBody>
      </p:sp>
    </p:spTree>
    <p:extLst>
      <p:ext uri="{BB962C8B-B14F-4D97-AF65-F5344CB8AC3E}">
        <p14:creationId xmlns:p14="http://schemas.microsoft.com/office/powerpoint/2010/main" val="2906636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579567" y="356329"/>
            <a:ext cx="10277600" cy="863600"/>
          </a:xfrm>
          <a:prstGeom prst="rect">
            <a:avLst/>
          </a:prstGeom>
        </p:spPr>
        <p:txBody>
          <a:bodyPr spcFirstLastPara="1" vert="horz" wrap="square" lIns="121900" tIns="121900" rIns="121900" bIns="121900" rtlCol="0" anchor="t" anchorCtr="0">
            <a:noAutofit/>
          </a:bodyPr>
          <a:lstStyle/>
          <a:p>
            <a:pPr>
              <a:spcBef>
                <a:spcPts val="0"/>
              </a:spcBef>
            </a:pPr>
            <a:r>
              <a:rPr lang="en" sz="2667" dirty="0"/>
              <a:t>K-means clustering – 5 Segments</a:t>
            </a:r>
            <a:endParaRPr sz="2667" dirty="0"/>
          </a:p>
        </p:txBody>
      </p:sp>
      <p:sp>
        <p:nvSpPr>
          <p:cNvPr id="262" name="Google Shape;262;p37"/>
          <p:cNvSpPr/>
          <p:nvPr/>
        </p:nvSpPr>
        <p:spPr>
          <a:xfrm>
            <a:off x="10568367" y="5732133"/>
            <a:ext cx="288800" cy="288800"/>
          </a:xfrm>
          <a:prstGeom prst="ellipse">
            <a:avLst/>
          </a:prstGeom>
          <a:solidFill>
            <a:schemeClr val="dk2"/>
          </a:solidFill>
          <a:ln>
            <a:noFill/>
          </a:ln>
        </p:spPr>
        <p:txBody>
          <a:bodyPr spcFirstLastPara="1" wrap="square" lIns="121900" tIns="121900" rIns="121900" bIns="121900" anchor="ctr" anchorCtr="0">
            <a:noAutofit/>
          </a:bodyPr>
          <a:lstStyle/>
          <a:p>
            <a:r>
              <a:rPr lang="en-US" sz="2400" dirty="0">
                <a:latin typeface="Montserrat" pitchFamily="2" charset="77"/>
              </a:rPr>
              <a:t>\</a:t>
            </a:r>
            <a:endParaRPr sz="2400" dirty="0">
              <a:latin typeface="Montserrat" pitchFamily="2" charset="77"/>
            </a:endParaRPr>
          </a:p>
        </p:txBody>
      </p:sp>
      <p:pic>
        <p:nvPicPr>
          <p:cNvPr id="3" name="Picture 2" descr="A screenshot of a graph&#10;&#10;Description automatically generated">
            <a:extLst>
              <a:ext uri="{FF2B5EF4-FFF2-40B4-BE49-F238E27FC236}">
                <a16:creationId xmlns:a16="http://schemas.microsoft.com/office/drawing/2014/main" id="{A0B6711A-5743-F372-7451-E8807B3C0B71}"/>
              </a:ext>
            </a:extLst>
          </p:cNvPr>
          <p:cNvPicPr>
            <a:picLocks noChangeAspect="1"/>
          </p:cNvPicPr>
          <p:nvPr/>
        </p:nvPicPr>
        <p:blipFill>
          <a:blip r:embed="rId3"/>
          <a:stretch>
            <a:fillRect/>
          </a:stretch>
        </p:blipFill>
        <p:spPr>
          <a:xfrm>
            <a:off x="3532281" y="1374500"/>
            <a:ext cx="5127171" cy="51271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579567" y="267060"/>
            <a:ext cx="10277600" cy="863600"/>
          </a:xfrm>
          <a:prstGeom prst="rect">
            <a:avLst/>
          </a:prstGeom>
        </p:spPr>
        <p:txBody>
          <a:bodyPr spcFirstLastPara="1" vert="horz" wrap="square" lIns="121900" tIns="121900" rIns="121900" bIns="121900" rtlCol="0" anchor="t" anchorCtr="0">
            <a:noAutofit/>
          </a:bodyPr>
          <a:lstStyle/>
          <a:p>
            <a:pPr>
              <a:spcBef>
                <a:spcPts val="0"/>
              </a:spcBef>
            </a:pPr>
            <a:r>
              <a:rPr lang="en" sz="2667" dirty="0"/>
              <a:t>K-means clustering – 7 Segments</a:t>
            </a:r>
            <a:endParaRPr sz="2667" dirty="0"/>
          </a:p>
        </p:txBody>
      </p:sp>
      <p:pic>
        <p:nvPicPr>
          <p:cNvPr id="3" name="Picture 2" descr="A graph of different colored lines&#10;&#10;Description automatically generated">
            <a:extLst>
              <a:ext uri="{FF2B5EF4-FFF2-40B4-BE49-F238E27FC236}">
                <a16:creationId xmlns:a16="http://schemas.microsoft.com/office/drawing/2014/main" id="{13772A90-EC3C-4869-2DD5-5E4140DB7FDC}"/>
              </a:ext>
            </a:extLst>
          </p:cNvPr>
          <p:cNvPicPr>
            <a:picLocks noChangeAspect="1"/>
          </p:cNvPicPr>
          <p:nvPr/>
        </p:nvPicPr>
        <p:blipFill>
          <a:blip r:embed="rId3"/>
          <a:stretch>
            <a:fillRect/>
          </a:stretch>
        </p:blipFill>
        <p:spPr>
          <a:xfrm>
            <a:off x="3237017" y="1294949"/>
            <a:ext cx="4962699" cy="4962699"/>
          </a:xfrm>
          <a:prstGeom prst="rect">
            <a:avLst/>
          </a:prstGeom>
        </p:spPr>
      </p:pic>
    </p:spTree>
    <p:extLst>
      <p:ext uri="{BB962C8B-B14F-4D97-AF65-F5344CB8AC3E}">
        <p14:creationId xmlns:p14="http://schemas.microsoft.com/office/powerpoint/2010/main" val="3450985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1022837" y="312008"/>
            <a:ext cx="10277600" cy="699521"/>
          </a:xfrm>
          <a:prstGeom prst="rect">
            <a:avLst/>
          </a:prstGeom>
        </p:spPr>
        <p:txBody>
          <a:bodyPr spcFirstLastPara="1" vert="horz" wrap="square" lIns="121900" tIns="121900" rIns="121900" bIns="121900" rtlCol="0" anchor="t" anchorCtr="0">
            <a:noAutofit/>
          </a:bodyPr>
          <a:lstStyle/>
          <a:p>
            <a:r>
              <a:rPr lang="en" sz="3200" b="1" dirty="0">
                <a:solidFill>
                  <a:schemeClr val="accent1">
                    <a:lumMod val="75000"/>
                  </a:schemeClr>
                </a:solidFill>
              </a:rPr>
              <a:t>Customer Segmentation Profile </a:t>
            </a:r>
            <a:endParaRPr sz="3200" b="1" dirty="0">
              <a:solidFill>
                <a:schemeClr val="accent1">
                  <a:lumMod val="75000"/>
                </a:schemeClr>
              </a:solidFill>
            </a:endParaRPr>
          </a:p>
        </p:txBody>
      </p:sp>
      <p:grpSp>
        <p:nvGrpSpPr>
          <p:cNvPr id="2" name="Google Shape;10062;p78">
            <a:extLst>
              <a:ext uri="{FF2B5EF4-FFF2-40B4-BE49-F238E27FC236}">
                <a16:creationId xmlns:a16="http://schemas.microsoft.com/office/drawing/2014/main" id="{D926B676-C567-21F4-EFBF-44295E1F04A3}"/>
              </a:ext>
            </a:extLst>
          </p:cNvPr>
          <p:cNvGrpSpPr/>
          <p:nvPr/>
        </p:nvGrpSpPr>
        <p:grpSpPr>
          <a:xfrm>
            <a:off x="2308311" y="4025022"/>
            <a:ext cx="423053" cy="479071"/>
            <a:chOff x="-57950750" y="2296300"/>
            <a:chExt cx="279625" cy="316650"/>
          </a:xfrm>
          <a:solidFill>
            <a:schemeClr val="tx1"/>
          </a:solidFill>
        </p:grpSpPr>
        <p:sp>
          <p:nvSpPr>
            <p:cNvPr id="3" name="Google Shape;10063;p78">
              <a:extLst>
                <a:ext uri="{FF2B5EF4-FFF2-40B4-BE49-F238E27FC236}">
                  <a16:creationId xmlns:a16="http://schemas.microsoft.com/office/drawing/2014/main" id="{5E8812A1-0F53-3088-6E1C-1F120E19ED46}"/>
                </a:ext>
              </a:extLst>
            </p:cNvPr>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4" name="Google Shape;10064;p78">
              <a:extLst>
                <a:ext uri="{FF2B5EF4-FFF2-40B4-BE49-F238E27FC236}">
                  <a16:creationId xmlns:a16="http://schemas.microsoft.com/office/drawing/2014/main" id="{2D57CACB-A565-545C-F662-0B6CB3E711AF}"/>
                </a:ext>
              </a:extLst>
            </p:cNvPr>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5" name="Google Shape;10065;p78">
              <a:extLst>
                <a:ext uri="{FF2B5EF4-FFF2-40B4-BE49-F238E27FC236}">
                  <a16:creationId xmlns:a16="http://schemas.microsoft.com/office/drawing/2014/main" id="{CD70421F-DDC9-889D-B126-2715E623B0FE}"/>
                </a:ext>
              </a:extLst>
            </p:cNvPr>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6" name="Google Shape;10066;p78">
              <a:extLst>
                <a:ext uri="{FF2B5EF4-FFF2-40B4-BE49-F238E27FC236}">
                  <a16:creationId xmlns:a16="http://schemas.microsoft.com/office/drawing/2014/main" id="{EDC5963B-9F86-6F5C-B61A-74A199043FC7}"/>
                </a:ext>
              </a:extLst>
            </p:cNvPr>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grpSp>
      <p:grpSp>
        <p:nvGrpSpPr>
          <p:cNvPr id="7" name="Google Shape;10075;p78">
            <a:extLst>
              <a:ext uri="{FF2B5EF4-FFF2-40B4-BE49-F238E27FC236}">
                <a16:creationId xmlns:a16="http://schemas.microsoft.com/office/drawing/2014/main" id="{827C8BA4-D21C-5E0A-15D8-0E30E93CB85D}"/>
              </a:ext>
            </a:extLst>
          </p:cNvPr>
          <p:cNvGrpSpPr/>
          <p:nvPr/>
        </p:nvGrpSpPr>
        <p:grpSpPr>
          <a:xfrm>
            <a:off x="5659587" y="4101925"/>
            <a:ext cx="482664" cy="482664"/>
            <a:chOff x="-56010850" y="2294725"/>
            <a:chExt cx="319025" cy="319025"/>
          </a:xfrm>
          <a:solidFill>
            <a:schemeClr val="tx1"/>
          </a:solidFill>
        </p:grpSpPr>
        <p:sp>
          <p:nvSpPr>
            <p:cNvPr id="8" name="Google Shape;10076;p78">
              <a:extLst>
                <a:ext uri="{FF2B5EF4-FFF2-40B4-BE49-F238E27FC236}">
                  <a16:creationId xmlns:a16="http://schemas.microsoft.com/office/drawing/2014/main" id="{40632599-3AB0-48CA-29EC-B727069BF8DD}"/>
                </a:ext>
              </a:extLst>
            </p:cNvPr>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9" name="Google Shape;10077;p78">
              <a:extLst>
                <a:ext uri="{FF2B5EF4-FFF2-40B4-BE49-F238E27FC236}">
                  <a16:creationId xmlns:a16="http://schemas.microsoft.com/office/drawing/2014/main" id="{673D54B1-5EFF-6AED-49B7-EB2048F9F70E}"/>
                </a:ext>
              </a:extLst>
            </p:cNvPr>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10" name="Google Shape;10078;p78">
              <a:extLst>
                <a:ext uri="{FF2B5EF4-FFF2-40B4-BE49-F238E27FC236}">
                  <a16:creationId xmlns:a16="http://schemas.microsoft.com/office/drawing/2014/main" id="{17EA0BF2-C6FB-1C2A-4929-19334C13F981}"/>
                </a:ext>
              </a:extLst>
            </p:cNvPr>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11" name="Google Shape;10079;p78">
              <a:extLst>
                <a:ext uri="{FF2B5EF4-FFF2-40B4-BE49-F238E27FC236}">
                  <a16:creationId xmlns:a16="http://schemas.microsoft.com/office/drawing/2014/main" id="{9597732A-1EE8-0C87-F0FD-586AD68BAE57}"/>
                </a:ext>
              </a:extLst>
            </p:cNvPr>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grpSp>
      <p:grpSp>
        <p:nvGrpSpPr>
          <p:cNvPr id="12" name="Google Shape;10108;p78">
            <a:extLst>
              <a:ext uri="{FF2B5EF4-FFF2-40B4-BE49-F238E27FC236}">
                <a16:creationId xmlns:a16="http://schemas.microsoft.com/office/drawing/2014/main" id="{F1695E9F-B404-0537-5C9A-133CFC89479C}"/>
              </a:ext>
            </a:extLst>
          </p:cNvPr>
          <p:cNvGrpSpPr/>
          <p:nvPr/>
        </p:nvGrpSpPr>
        <p:grpSpPr>
          <a:xfrm>
            <a:off x="2264834" y="1352737"/>
            <a:ext cx="423053" cy="481453"/>
            <a:chOff x="-57558525" y="2294725"/>
            <a:chExt cx="279625" cy="318225"/>
          </a:xfrm>
          <a:solidFill>
            <a:schemeClr val="tx1"/>
          </a:solidFill>
        </p:grpSpPr>
        <p:sp>
          <p:nvSpPr>
            <p:cNvPr id="13" name="Google Shape;10109;p78">
              <a:extLst>
                <a:ext uri="{FF2B5EF4-FFF2-40B4-BE49-F238E27FC236}">
                  <a16:creationId xmlns:a16="http://schemas.microsoft.com/office/drawing/2014/main" id="{22AE4A30-0EC9-E71C-A73C-9FEDAEB1FF8C}"/>
                </a:ext>
              </a:extLst>
            </p:cNvPr>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grpFill/>
            <a:ln>
              <a:noFill/>
            </a:ln>
          </p:spPr>
          <p:txBody>
            <a:bodyPr spcFirstLastPara="1" wrap="square" lIns="121900" tIns="121900" rIns="121900" bIns="121900" anchor="ctr" anchorCtr="0">
              <a:noAutofit/>
            </a:bodyPr>
            <a:lstStyle/>
            <a:p>
              <a:endParaRPr sz="2400" b="1" dirty="0">
                <a:latin typeface="Montserrat" pitchFamily="2" charset="77"/>
              </a:endParaRPr>
            </a:p>
          </p:txBody>
        </p:sp>
        <p:sp>
          <p:nvSpPr>
            <p:cNvPr id="14" name="Google Shape;10110;p78">
              <a:extLst>
                <a:ext uri="{FF2B5EF4-FFF2-40B4-BE49-F238E27FC236}">
                  <a16:creationId xmlns:a16="http://schemas.microsoft.com/office/drawing/2014/main" id="{164CCA8B-C9B1-F80D-6E4C-D97AC3FE4446}"/>
                </a:ext>
              </a:extLst>
            </p:cNvPr>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grpFill/>
            <a:ln>
              <a:noFill/>
            </a:ln>
          </p:spPr>
          <p:txBody>
            <a:bodyPr spcFirstLastPara="1" wrap="square" lIns="121900" tIns="121900" rIns="121900" bIns="121900" anchor="ctr" anchorCtr="0">
              <a:noAutofit/>
            </a:bodyPr>
            <a:lstStyle/>
            <a:p>
              <a:endParaRPr sz="2400" b="1" dirty="0">
                <a:latin typeface="Montserrat" pitchFamily="2" charset="77"/>
              </a:endParaRPr>
            </a:p>
          </p:txBody>
        </p:sp>
        <p:sp>
          <p:nvSpPr>
            <p:cNvPr id="15" name="Google Shape;10111;p78">
              <a:extLst>
                <a:ext uri="{FF2B5EF4-FFF2-40B4-BE49-F238E27FC236}">
                  <a16:creationId xmlns:a16="http://schemas.microsoft.com/office/drawing/2014/main" id="{4F9728A0-3687-3457-6DEF-CC28BEB930B4}"/>
                </a:ext>
              </a:extLst>
            </p:cNvPr>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endParaRPr sz="2400" b="1" dirty="0">
                <a:latin typeface="Montserrat" pitchFamily="2" charset="77"/>
              </a:endParaRPr>
            </a:p>
          </p:txBody>
        </p:sp>
        <p:sp>
          <p:nvSpPr>
            <p:cNvPr id="16" name="Google Shape;10112;p78">
              <a:extLst>
                <a:ext uri="{FF2B5EF4-FFF2-40B4-BE49-F238E27FC236}">
                  <a16:creationId xmlns:a16="http://schemas.microsoft.com/office/drawing/2014/main" id="{0F5E9CE1-A288-989B-0E8C-CC099EC57A33}"/>
                </a:ext>
              </a:extLst>
            </p:cNvPr>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grpFill/>
            <a:ln>
              <a:noFill/>
            </a:ln>
          </p:spPr>
          <p:txBody>
            <a:bodyPr spcFirstLastPara="1" wrap="square" lIns="121900" tIns="121900" rIns="121900" bIns="121900" anchor="ctr" anchorCtr="0">
              <a:noAutofit/>
            </a:bodyPr>
            <a:lstStyle/>
            <a:p>
              <a:endParaRPr sz="2400" b="1" dirty="0">
                <a:latin typeface="Montserrat" pitchFamily="2" charset="77"/>
              </a:endParaRPr>
            </a:p>
          </p:txBody>
        </p:sp>
        <p:sp>
          <p:nvSpPr>
            <p:cNvPr id="17" name="Google Shape;10113;p78">
              <a:extLst>
                <a:ext uri="{FF2B5EF4-FFF2-40B4-BE49-F238E27FC236}">
                  <a16:creationId xmlns:a16="http://schemas.microsoft.com/office/drawing/2014/main" id="{B548FD11-4721-899C-3CF2-9395730083BB}"/>
                </a:ext>
              </a:extLst>
            </p:cNvPr>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grpFill/>
            <a:ln>
              <a:noFill/>
            </a:ln>
          </p:spPr>
          <p:txBody>
            <a:bodyPr spcFirstLastPara="1" wrap="square" lIns="121900" tIns="121900" rIns="121900" bIns="121900" anchor="ctr" anchorCtr="0">
              <a:noAutofit/>
            </a:bodyPr>
            <a:lstStyle/>
            <a:p>
              <a:endParaRPr sz="2400" b="1" dirty="0">
                <a:latin typeface="Montserrat" pitchFamily="2" charset="77"/>
              </a:endParaRPr>
            </a:p>
          </p:txBody>
        </p:sp>
      </p:grpSp>
      <p:grpSp>
        <p:nvGrpSpPr>
          <p:cNvPr id="18" name="Google Shape;10156;p78">
            <a:extLst>
              <a:ext uri="{FF2B5EF4-FFF2-40B4-BE49-F238E27FC236}">
                <a16:creationId xmlns:a16="http://schemas.microsoft.com/office/drawing/2014/main" id="{FCF7D10E-B8F1-2712-FFFA-2D520D23AF7A}"/>
              </a:ext>
            </a:extLst>
          </p:cNvPr>
          <p:cNvGrpSpPr/>
          <p:nvPr/>
        </p:nvGrpSpPr>
        <p:grpSpPr>
          <a:xfrm>
            <a:off x="5760596" y="1404900"/>
            <a:ext cx="482625" cy="421881"/>
            <a:chOff x="-57187550" y="2314425"/>
            <a:chExt cx="319000" cy="278850"/>
          </a:xfrm>
          <a:solidFill>
            <a:schemeClr val="tx1"/>
          </a:solidFill>
        </p:grpSpPr>
        <p:sp>
          <p:nvSpPr>
            <p:cNvPr id="19" name="Google Shape;10157;p78">
              <a:extLst>
                <a:ext uri="{FF2B5EF4-FFF2-40B4-BE49-F238E27FC236}">
                  <a16:creationId xmlns:a16="http://schemas.microsoft.com/office/drawing/2014/main" id="{E0472EB1-96D3-594A-C93A-FAA062B0FF3A}"/>
                </a:ext>
              </a:extLst>
            </p:cNvPr>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20" name="Google Shape;10158;p78">
              <a:extLst>
                <a:ext uri="{FF2B5EF4-FFF2-40B4-BE49-F238E27FC236}">
                  <a16:creationId xmlns:a16="http://schemas.microsoft.com/office/drawing/2014/main" id="{CE084C4E-7CBC-07E6-0D71-65210A7AD48E}"/>
                </a:ext>
              </a:extLst>
            </p:cNvPr>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21" name="Google Shape;10159;p78">
              <a:extLst>
                <a:ext uri="{FF2B5EF4-FFF2-40B4-BE49-F238E27FC236}">
                  <a16:creationId xmlns:a16="http://schemas.microsoft.com/office/drawing/2014/main" id="{A9C7FD31-6F97-A941-33F8-BF5B674B6896}"/>
                </a:ext>
              </a:extLst>
            </p:cNvPr>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22" name="Google Shape;10160;p78">
              <a:extLst>
                <a:ext uri="{FF2B5EF4-FFF2-40B4-BE49-F238E27FC236}">
                  <a16:creationId xmlns:a16="http://schemas.microsoft.com/office/drawing/2014/main" id="{7AF88ADF-F866-3A31-4503-5CD63C6E6801}"/>
                </a:ext>
              </a:extLst>
            </p:cNvPr>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grpSp>
      <p:grpSp>
        <p:nvGrpSpPr>
          <p:cNvPr id="23" name="Google Shape;10200;p78">
            <a:extLst>
              <a:ext uri="{FF2B5EF4-FFF2-40B4-BE49-F238E27FC236}">
                <a16:creationId xmlns:a16="http://schemas.microsoft.com/office/drawing/2014/main" id="{0D4E8133-DB8C-86ED-0E7A-42FF3C752660}"/>
              </a:ext>
            </a:extLst>
          </p:cNvPr>
          <p:cNvGrpSpPr/>
          <p:nvPr/>
        </p:nvGrpSpPr>
        <p:grpSpPr>
          <a:xfrm>
            <a:off x="9659114" y="4137155"/>
            <a:ext cx="423053" cy="481453"/>
            <a:chOff x="-56774850" y="2294725"/>
            <a:chExt cx="279625" cy="318225"/>
          </a:xfrm>
          <a:solidFill>
            <a:schemeClr val="tx1"/>
          </a:solidFill>
        </p:grpSpPr>
        <p:sp>
          <p:nvSpPr>
            <p:cNvPr id="24" name="Google Shape;10201;p78">
              <a:extLst>
                <a:ext uri="{FF2B5EF4-FFF2-40B4-BE49-F238E27FC236}">
                  <a16:creationId xmlns:a16="http://schemas.microsoft.com/office/drawing/2014/main" id="{5B19242C-3878-C7C9-7FF4-50F12412BBF8}"/>
                </a:ext>
              </a:extLst>
            </p:cNvPr>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25" name="Google Shape;10202;p78">
              <a:extLst>
                <a:ext uri="{FF2B5EF4-FFF2-40B4-BE49-F238E27FC236}">
                  <a16:creationId xmlns:a16="http://schemas.microsoft.com/office/drawing/2014/main" id="{5FEFA105-D054-3BA4-3968-21851B900D95}"/>
                </a:ext>
              </a:extLst>
            </p:cNvPr>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26" name="Google Shape;10203;p78">
              <a:extLst>
                <a:ext uri="{FF2B5EF4-FFF2-40B4-BE49-F238E27FC236}">
                  <a16:creationId xmlns:a16="http://schemas.microsoft.com/office/drawing/2014/main" id="{227C92F9-D689-CD30-7B65-474AB2FE75FB}"/>
                </a:ext>
              </a:extLst>
            </p:cNvPr>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grpSp>
      <p:grpSp>
        <p:nvGrpSpPr>
          <p:cNvPr id="27" name="Google Shape;10243;p78">
            <a:extLst>
              <a:ext uri="{FF2B5EF4-FFF2-40B4-BE49-F238E27FC236}">
                <a16:creationId xmlns:a16="http://schemas.microsoft.com/office/drawing/2014/main" id="{97D546D3-05AC-4B0F-56E4-A0DE0EAB5FB2}"/>
              </a:ext>
            </a:extLst>
          </p:cNvPr>
          <p:cNvGrpSpPr/>
          <p:nvPr/>
        </p:nvGrpSpPr>
        <p:grpSpPr>
          <a:xfrm>
            <a:off x="9605481" y="1392712"/>
            <a:ext cx="479071" cy="451648"/>
            <a:chOff x="-56401500" y="2304975"/>
            <a:chExt cx="316650" cy="298525"/>
          </a:xfrm>
          <a:solidFill>
            <a:schemeClr val="tx1"/>
          </a:solidFill>
        </p:grpSpPr>
        <p:sp>
          <p:nvSpPr>
            <p:cNvPr id="28" name="Google Shape;10244;p78">
              <a:extLst>
                <a:ext uri="{FF2B5EF4-FFF2-40B4-BE49-F238E27FC236}">
                  <a16:creationId xmlns:a16="http://schemas.microsoft.com/office/drawing/2014/main" id="{74BBDECE-3FE8-60A2-98A1-3A245813EA56}"/>
                </a:ext>
              </a:extLst>
            </p:cNvPr>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29" name="Google Shape;10245;p78">
              <a:extLst>
                <a:ext uri="{FF2B5EF4-FFF2-40B4-BE49-F238E27FC236}">
                  <a16:creationId xmlns:a16="http://schemas.microsoft.com/office/drawing/2014/main" id="{A790D54C-6614-463B-A09F-1CFBED2DCBEA}"/>
                </a:ext>
              </a:extLst>
            </p:cNvPr>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30" name="Google Shape;10246;p78">
              <a:extLst>
                <a:ext uri="{FF2B5EF4-FFF2-40B4-BE49-F238E27FC236}">
                  <a16:creationId xmlns:a16="http://schemas.microsoft.com/office/drawing/2014/main" id="{A30F6140-A69E-750B-99F7-10C2E1BA595D}"/>
                </a:ext>
              </a:extLst>
            </p:cNvPr>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31" name="Google Shape;10247;p78">
              <a:extLst>
                <a:ext uri="{FF2B5EF4-FFF2-40B4-BE49-F238E27FC236}">
                  <a16:creationId xmlns:a16="http://schemas.microsoft.com/office/drawing/2014/main" id="{F85473EB-403E-D021-F8C1-06D8BBED4C6C}"/>
                </a:ext>
              </a:extLst>
            </p:cNvPr>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grpSp>
      <p:sp>
        <p:nvSpPr>
          <p:cNvPr id="281" name="TextBox 280">
            <a:extLst>
              <a:ext uri="{FF2B5EF4-FFF2-40B4-BE49-F238E27FC236}">
                <a16:creationId xmlns:a16="http://schemas.microsoft.com/office/drawing/2014/main" id="{F3962EF7-A4A6-A346-EE62-FDEC3FF1AAFF}"/>
              </a:ext>
            </a:extLst>
          </p:cNvPr>
          <p:cNvSpPr txBox="1"/>
          <p:nvPr/>
        </p:nvSpPr>
        <p:spPr>
          <a:xfrm>
            <a:off x="8199723" y="1918921"/>
            <a:ext cx="3315195" cy="1836721"/>
          </a:xfrm>
          <a:prstGeom prst="rect">
            <a:avLst/>
          </a:prstGeom>
          <a:noFill/>
        </p:spPr>
        <p:txBody>
          <a:bodyPr wrap="square" rtlCol="0">
            <a:spAutoFit/>
          </a:bodyPr>
          <a:lstStyle/>
          <a:p>
            <a:pPr algn="ctr"/>
            <a:r>
              <a:rPr lang="en-TH" sz="1600" b="1" dirty="0">
                <a:latin typeface="Montserrat" pitchFamily="2" charset="77"/>
              </a:rPr>
              <a:t>3. Champions</a:t>
            </a:r>
          </a:p>
          <a:p>
            <a:pPr algn="ctr"/>
            <a:endParaRPr lang="en-TH" sz="2400" dirty="0">
              <a:latin typeface="Montserrat" pitchFamily="2" charset="77"/>
            </a:endParaRPr>
          </a:p>
          <a:p>
            <a:pPr marL="228594" indent="-228594">
              <a:buFont typeface="Arial" panose="020B0604020202020204" pitchFamily="34" charset="0"/>
              <a:buChar char="•"/>
            </a:pPr>
            <a:r>
              <a:rPr lang="en-TH" sz="1467" dirty="0">
                <a:latin typeface="Montserrat" pitchFamily="2" charset="77"/>
              </a:rPr>
              <a:t>Has purchased recently.</a:t>
            </a:r>
          </a:p>
          <a:p>
            <a:pPr marL="228594" indent="-228594">
              <a:buFont typeface="Arial" panose="020B0604020202020204" pitchFamily="34" charset="0"/>
              <a:buChar char="•"/>
            </a:pPr>
            <a:r>
              <a:rPr lang="en-TH" sz="1467" dirty="0">
                <a:latin typeface="Montserrat" pitchFamily="2" charset="77"/>
              </a:rPr>
              <a:t>Big spenders with high-priced products.</a:t>
            </a:r>
          </a:p>
          <a:p>
            <a:pPr marL="228594" indent="-228594">
              <a:buFont typeface="Arial" panose="020B0604020202020204" pitchFamily="34" charset="0"/>
              <a:buChar char="•"/>
            </a:pPr>
            <a:r>
              <a:rPr lang="en-TH" sz="1467" dirty="0">
                <a:latin typeface="Montserrat" pitchFamily="2" charset="77"/>
              </a:rPr>
              <a:t>Financially aware and knows of  Olist’s payment plan.</a:t>
            </a:r>
          </a:p>
        </p:txBody>
      </p:sp>
      <p:sp>
        <p:nvSpPr>
          <p:cNvPr id="282" name="TextBox 281">
            <a:extLst>
              <a:ext uri="{FF2B5EF4-FFF2-40B4-BE49-F238E27FC236}">
                <a16:creationId xmlns:a16="http://schemas.microsoft.com/office/drawing/2014/main" id="{A93F8A68-3492-4AA8-DC7A-4B68EDECC5F6}"/>
              </a:ext>
            </a:extLst>
          </p:cNvPr>
          <p:cNvSpPr txBox="1"/>
          <p:nvPr/>
        </p:nvSpPr>
        <p:spPr>
          <a:xfrm>
            <a:off x="911161" y="1908707"/>
            <a:ext cx="3016019" cy="1385187"/>
          </a:xfrm>
          <a:prstGeom prst="rect">
            <a:avLst/>
          </a:prstGeom>
          <a:noFill/>
        </p:spPr>
        <p:txBody>
          <a:bodyPr wrap="square" rtlCol="0">
            <a:spAutoFit/>
          </a:bodyPr>
          <a:lstStyle/>
          <a:p>
            <a:pPr algn="ctr"/>
            <a:r>
              <a:rPr lang="en-TH" sz="1600" b="1" dirty="0">
                <a:latin typeface="Montserrat" pitchFamily="2" charset="77"/>
              </a:rPr>
              <a:t>1. Promising</a:t>
            </a:r>
          </a:p>
          <a:p>
            <a:pPr algn="ctr"/>
            <a:endParaRPr lang="en-TH" sz="2400" dirty="0">
              <a:latin typeface="Montserrat" pitchFamily="2" charset="77"/>
            </a:endParaRPr>
          </a:p>
          <a:p>
            <a:pPr marL="228594" indent="-228594">
              <a:buFont typeface="Arial" panose="020B0604020202020204" pitchFamily="34" charset="0"/>
              <a:buChar char="•"/>
            </a:pPr>
            <a:r>
              <a:rPr lang="en-TH" sz="1467" dirty="0">
                <a:latin typeface="Montserrat" pitchFamily="2" charset="77"/>
              </a:rPr>
              <a:t>Has purchased recently.</a:t>
            </a:r>
          </a:p>
          <a:p>
            <a:pPr marL="228594" indent="-228594">
              <a:buFont typeface="Arial" panose="020B0604020202020204" pitchFamily="34" charset="0"/>
              <a:buChar char="•"/>
            </a:pPr>
            <a:r>
              <a:rPr lang="en-TH" sz="1467" dirty="0">
                <a:latin typeface="Montserrat" pitchFamily="2" charset="77"/>
              </a:rPr>
              <a:t>Buys cheaper products but spends a medium amount.</a:t>
            </a:r>
          </a:p>
        </p:txBody>
      </p:sp>
      <p:sp>
        <p:nvSpPr>
          <p:cNvPr id="283" name="TextBox 282">
            <a:extLst>
              <a:ext uri="{FF2B5EF4-FFF2-40B4-BE49-F238E27FC236}">
                <a16:creationId xmlns:a16="http://schemas.microsoft.com/office/drawing/2014/main" id="{94377AB1-013D-C0E3-0328-D4A40E38ADE2}"/>
              </a:ext>
            </a:extLst>
          </p:cNvPr>
          <p:cNvSpPr txBox="1"/>
          <p:nvPr/>
        </p:nvSpPr>
        <p:spPr>
          <a:xfrm>
            <a:off x="551207" y="4524955"/>
            <a:ext cx="3907607" cy="1836721"/>
          </a:xfrm>
          <a:prstGeom prst="rect">
            <a:avLst/>
          </a:prstGeom>
          <a:noFill/>
        </p:spPr>
        <p:txBody>
          <a:bodyPr wrap="square" rtlCol="0">
            <a:spAutoFit/>
          </a:bodyPr>
          <a:lstStyle/>
          <a:p>
            <a:pPr algn="ctr"/>
            <a:r>
              <a:rPr lang="en-TH" sz="1600" b="1" dirty="0">
                <a:latin typeface="Montserrat" pitchFamily="2" charset="77"/>
              </a:rPr>
              <a:t>4. Can’t Lose</a:t>
            </a:r>
          </a:p>
          <a:p>
            <a:pPr algn="ctr"/>
            <a:endParaRPr lang="en-TH" sz="2400" dirty="0">
              <a:latin typeface="Montserrat" pitchFamily="2" charset="77"/>
            </a:endParaRPr>
          </a:p>
          <a:p>
            <a:pPr marL="228594" indent="-228594">
              <a:buFont typeface="Arial" panose="020B0604020202020204" pitchFamily="34" charset="0"/>
              <a:buChar char="•"/>
            </a:pPr>
            <a:r>
              <a:rPr lang="en-TH" sz="1467" dirty="0">
                <a:latin typeface="Montserrat" pitchFamily="2" charset="77"/>
              </a:rPr>
              <a:t>Has not been purchased in awhile. </a:t>
            </a:r>
          </a:p>
          <a:p>
            <a:pPr marL="228594" indent="-228594">
              <a:buFont typeface="Arial" panose="020B0604020202020204" pitchFamily="34" charset="0"/>
              <a:buChar char="•"/>
            </a:pPr>
            <a:r>
              <a:rPr lang="en-TH" sz="1467" dirty="0">
                <a:latin typeface="Montserrat" pitchFamily="2" charset="77"/>
              </a:rPr>
              <a:t>Buys expensive products and spends a higher amount than others.</a:t>
            </a:r>
          </a:p>
          <a:p>
            <a:pPr marL="228594" indent="-228594">
              <a:buFont typeface="Arial" panose="020B0604020202020204" pitchFamily="34" charset="0"/>
              <a:buChar char="•"/>
            </a:pPr>
            <a:r>
              <a:rPr lang="en-TH" sz="1467" dirty="0">
                <a:latin typeface="Montserrat" pitchFamily="2" charset="77"/>
              </a:rPr>
              <a:t>Financially aware and knows of  Olist’s payment plan.</a:t>
            </a:r>
          </a:p>
        </p:txBody>
      </p:sp>
      <p:sp>
        <p:nvSpPr>
          <p:cNvPr id="285" name="TextBox 284">
            <a:extLst>
              <a:ext uri="{FF2B5EF4-FFF2-40B4-BE49-F238E27FC236}">
                <a16:creationId xmlns:a16="http://schemas.microsoft.com/office/drawing/2014/main" id="{5911BD09-8F2B-3434-EC6F-DC26308825D3}"/>
              </a:ext>
            </a:extLst>
          </p:cNvPr>
          <p:cNvSpPr txBox="1"/>
          <p:nvPr/>
        </p:nvSpPr>
        <p:spPr>
          <a:xfrm>
            <a:off x="7976888" y="4656033"/>
            <a:ext cx="3787505" cy="1610954"/>
          </a:xfrm>
          <a:prstGeom prst="rect">
            <a:avLst/>
          </a:prstGeom>
          <a:noFill/>
        </p:spPr>
        <p:txBody>
          <a:bodyPr wrap="square" rtlCol="0">
            <a:spAutoFit/>
          </a:bodyPr>
          <a:lstStyle/>
          <a:p>
            <a:pPr algn="ctr"/>
            <a:r>
              <a:rPr lang="en-TH" sz="1600" b="1" dirty="0">
                <a:latin typeface="Montserrat" pitchFamily="2" charset="77"/>
              </a:rPr>
              <a:t>6. About to Hibernate</a:t>
            </a:r>
          </a:p>
          <a:p>
            <a:pPr algn="ctr"/>
            <a:endParaRPr lang="en-TH" sz="2400" dirty="0">
              <a:latin typeface="Montserrat" pitchFamily="2" charset="77"/>
            </a:endParaRPr>
          </a:p>
          <a:p>
            <a:pPr marL="228594" indent="-228594">
              <a:buFont typeface="Arial" panose="020B0604020202020204" pitchFamily="34" charset="0"/>
              <a:buChar char="•"/>
            </a:pPr>
            <a:r>
              <a:rPr lang="en-TH" sz="1467" dirty="0">
                <a:latin typeface="Montserrat" pitchFamily="2" charset="77"/>
              </a:rPr>
              <a:t>Customers have not purchased so recently. </a:t>
            </a:r>
          </a:p>
          <a:p>
            <a:pPr marL="228594" indent="-228594">
              <a:buFont typeface="Arial" panose="020B0604020202020204" pitchFamily="34" charset="0"/>
              <a:buChar char="•"/>
            </a:pPr>
            <a:r>
              <a:rPr lang="en-TH" sz="1467" dirty="0">
                <a:latin typeface="Montserrat" pitchFamily="2" charset="77"/>
              </a:rPr>
              <a:t>Does not spend much and buys products at a lower price. </a:t>
            </a:r>
          </a:p>
        </p:txBody>
      </p:sp>
      <p:sp>
        <p:nvSpPr>
          <p:cNvPr id="286" name="TextBox 285">
            <a:extLst>
              <a:ext uri="{FF2B5EF4-FFF2-40B4-BE49-F238E27FC236}">
                <a16:creationId xmlns:a16="http://schemas.microsoft.com/office/drawing/2014/main" id="{3B2F85D2-AD15-823B-D97F-6FA22205CCB9}"/>
              </a:ext>
            </a:extLst>
          </p:cNvPr>
          <p:cNvSpPr txBox="1"/>
          <p:nvPr/>
        </p:nvSpPr>
        <p:spPr>
          <a:xfrm>
            <a:off x="4458813" y="4620695"/>
            <a:ext cx="3016019" cy="1610954"/>
          </a:xfrm>
          <a:prstGeom prst="rect">
            <a:avLst/>
          </a:prstGeom>
          <a:noFill/>
        </p:spPr>
        <p:txBody>
          <a:bodyPr wrap="square" rtlCol="0">
            <a:spAutoFit/>
          </a:bodyPr>
          <a:lstStyle/>
          <a:p>
            <a:pPr algn="ctr"/>
            <a:r>
              <a:rPr lang="en-TH" sz="1600" b="1" dirty="0">
                <a:latin typeface="Montserrat" pitchFamily="2" charset="77"/>
              </a:rPr>
              <a:t>5. Newcomers </a:t>
            </a:r>
          </a:p>
          <a:p>
            <a:pPr algn="ctr"/>
            <a:endParaRPr lang="en-TH" sz="2400" b="1" dirty="0">
              <a:latin typeface="Montserrat" pitchFamily="2" charset="77"/>
            </a:endParaRPr>
          </a:p>
          <a:p>
            <a:pPr marL="228594" indent="-228594">
              <a:buFont typeface="Arial" panose="020B0604020202020204" pitchFamily="34" charset="0"/>
              <a:buChar char="•"/>
            </a:pPr>
            <a:r>
              <a:rPr lang="en-TH" sz="1467" dirty="0">
                <a:latin typeface="Montserrat" pitchFamily="2" charset="77"/>
              </a:rPr>
              <a:t>Has purchased recently.</a:t>
            </a:r>
          </a:p>
          <a:p>
            <a:pPr marL="228594" indent="-228594">
              <a:buFont typeface="Arial" panose="020B0604020202020204" pitchFamily="34" charset="0"/>
              <a:buChar char="•"/>
            </a:pPr>
            <a:r>
              <a:rPr lang="en-TH" sz="1467" dirty="0">
                <a:latin typeface="Montserrat" pitchFamily="2" charset="77"/>
              </a:rPr>
              <a:t>Buys low-priced products.</a:t>
            </a:r>
          </a:p>
          <a:p>
            <a:pPr marL="228594" indent="-228594">
              <a:buFont typeface="Arial" panose="020B0604020202020204" pitchFamily="34" charset="0"/>
              <a:buChar char="•"/>
            </a:pPr>
            <a:r>
              <a:rPr lang="en-TH" sz="1467" dirty="0">
                <a:latin typeface="Montserrat" pitchFamily="2" charset="77"/>
              </a:rPr>
              <a:t>Less aware of the payment plan.</a:t>
            </a:r>
          </a:p>
        </p:txBody>
      </p:sp>
      <p:sp>
        <p:nvSpPr>
          <p:cNvPr id="288" name="TextBox 287">
            <a:extLst>
              <a:ext uri="{FF2B5EF4-FFF2-40B4-BE49-F238E27FC236}">
                <a16:creationId xmlns:a16="http://schemas.microsoft.com/office/drawing/2014/main" id="{3FF1BF7A-B51B-9829-531F-14E8FC1AC498}"/>
              </a:ext>
            </a:extLst>
          </p:cNvPr>
          <p:cNvSpPr txBox="1"/>
          <p:nvPr/>
        </p:nvSpPr>
        <p:spPr>
          <a:xfrm>
            <a:off x="4310003" y="1892189"/>
            <a:ext cx="3315195" cy="1836721"/>
          </a:xfrm>
          <a:prstGeom prst="rect">
            <a:avLst/>
          </a:prstGeom>
          <a:noFill/>
        </p:spPr>
        <p:txBody>
          <a:bodyPr wrap="square" rtlCol="0">
            <a:spAutoFit/>
          </a:bodyPr>
          <a:lstStyle/>
          <a:p>
            <a:pPr algn="ctr"/>
            <a:r>
              <a:rPr lang="en-TH" sz="1600" b="1" dirty="0">
                <a:latin typeface="Montserrat" pitchFamily="2" charset="77"/>
              </a:rPr>
              <a:t>2. Hibernating</a:t>
            </a:r>
          </a:p>
          <a:p>
            <a:pPr algn="ctr"/>
            <a:endParaRPr lang="en-TH" sz="2400" dirty="0">
              <a:latin typeface="Montserrat" pitchFamily="2" charset="77"/>
            </a:endParaRPr>
          </a:p>
          <a:p>
            <a:pPr marL="228594" indent="-228594">
              <a:buFont typeface="Arial" panose="020B0604020202020204" pitchFamily="34" charset="0"/>
              <a:buChar char="•"/>
            </a:pPr>
            <a:r>
              <a:rPr lang="en-TH" sz="1467" dirty="0">
                <a:latin typeface="Montserrat" pitchFamily="2" charset="77"/>
              </a:rPr>
              <a:t>Has not been purchased in a long time.</a:t>
            </a:r>
          </a:p>
          <a:p>
            <a:pPr marL="228594" indent="-228594">
              <a:buFont typeface="Arial" panose="020B0604020202020204" pitchFamily="34" charset="0"/>
              <a:buChar char="•"/>
            </a:pPr>
            <a:r>
              <a:rPr lang="en-TH" sz="1467" dirty="0">
                <a:latin typeface="Montserrat" pitchFamily="2" charset="77"/>
              </a:rPr>
              <a:t>Purchases products at a lower price and spends a medium to low amount.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11" name="Google Shape;311;p40"/>
          <p:cNvSpPr txBox="1">
            <a:spLocks noGrp="1"/>
          </p:cNvSpPr>
          <p:nvPr>
            <p:ph type="title"/>
          </p:nvPr>
        </p:nvSpPr>
        <p:spPr>
          <a:xfrm>
            <a:off x="449624" y="341135"/>
            <a:ext cx="10277600" cy="763600"/>
          </a:xfrm>
          <a:prstGeom prst="rect">
            <a:avLst/>
          </a:prstGeom>
        </p:spPr>
        <p:txBody>
          <a:bodyPr spcFirstLastPara="1" vert="horz" wrap="square" lIns="121900" tIns="121900" rIns="121900" bIns="121900" rtlCol="0" anchor="t" anchorCtr="0">
            <a:noAutofit/>
          </a:bodyPr>
          <a:lstStyle/>
          <a:p>
            <a:r>
              <a:rPr lang="en" sz="2667" b="1" dirty="0">
                <a:solidFill>
                  <a:schemeClr val="accent1">
                    <a:lumMod val="75000"/>
                  </a:schemeClr>
                </a:solidFill>
              </a:rPr>
              <a:t>Action and Opportunities based on the Segments</a:t>
            </a:r>
            <a:endParaRPr sz="2667" b="1" dirty="0">
              <a:solidFill>
                <a:schemeClr val="accent1">
                  <a:lumMod val="75000"/>
                </a:schemeClr>
              </a:solidFill>
            </a:endParaRPr>
          </a:p>
        </p:txBody>
      </p:sp>
      <p:sp>
        <p:nvSpPr>
          <p:cNvPr id="22" name="TextBox 21">
            <a:extLst>
              <a:ext uri="{FF2B5EF4-FFF2-40B4-BE49-F238E27FC236}">
                <a16:creationId xmlns:a16="http://schemas.microsoft.com/office/drawing/2014/main" id="{C0958569-752E-5265-6ADA-C3B30BB5B9B7}"/>
              </a:ext>
            </a:extLst>
          </p:cNvPr>
          <p:cNvSpPr txBox="1"/>
          <p:nvPr/>
        </p:nvSpPr>
        <p:spPr>
          <a:xfrm>
            <a:off x="1210075" y="981876"/>
            <a:ext cx="7145509" cy="830997"/>
          </a:xfrm>
          <a:prstGeom prst="rect">
            <a:avLst/>
          </a:prstGeom>
          <a:noFill/>
        </p:spPr>
        <p:txBody>
          <a:bodyPr wrap="square" rtlCol="0">
            <a:spAutoFit/>
          </a:bodyPr>
          <a:lstStyle/>
          <a:p>
            <a:pPr marL="380990" indent="-380990">
              <a:buFont typeface="Arial" panose="020B0604020202020204" pitchFamily="34" charset="0"/>
              <a:buChar char="•"/>
            </a:pPr>
            <a:r>
              <a:rPr lang="en-TH" sz="1600" dirty="0">
                <a:latin typeface="Montserrat" pitchFamily="2" charset="77"/>
              </a:rPr>
              <a:t>Personalized Marketing Campaigns and Advertisements</a:t>
            </a:r>
          </a:p>
          <a:p>
            <a:pPr marL="380990" indent="-380990">
              <a:buFont typeface="Arial" panose="020B0604020202020204" pitchFamily="34" charset="0"/>
              <a:buChar char="•"/>
            </a:pPr>
            <a:r>
              <a:rPr lang="en-TH" sz="1600" dirty="0">
                <a:latin typeface="Montserrat" pitchFamily="2" charset="77"/>
              </a:rPr>
              <a:t>Pricing and promotion strategies </a:t>
            </a:r>
          </a:p>
          <a:p>
            <a:pPr marL="380990" indent="-380990">
              <a:buFont typeface="Arial" panose="020B0604020202020204" pitchFamily="34" charset="0"/>
              <a:buChar char="•"/>
            </a:pPr>
            <a:r>
              <a:rPr lang="en-TH" sz="1600" dirty="0">
                <a:latin typeface="Montserrat" pitchFamily="2" charset="77"/>
              </a:rPr>
              <a:t>Customer experience &amp; channel strategies </a:t>
            </a:r>
          </a:p>
        </p:txBody>
      </p:sp>
      <p:graphicFrame>
        <p:nvGraphicFramePr>
          <p:cNvPr id="23" name="Table 5">
            <a:extLst>
              <a:ext uri="{FF2B5EF4-FFF2-40B4-BE49-F238E27FC236}">
                <a16:creationId xmlns:a16="http://schemas.microsoft.com/office/drawing/2014/main" id="{D9B1D06A-199F-E11C-43F1-02FDC299B5B5}"/>
              </a:ext>
            </a:extLst>
          </p:cNvPr>
          <p:cNvGraphicFramePr>
            <a:graphicFrameLocks noGrp="1"/>
          </p:cNvGraphicFramePr>
          <p:nvPr>
            <p:extLst>
              <p:ext uri="{D42A27DB-BD31-4B8C-83A1-F6EECF244321}">
                <p14:modId xmlns:p14="http://schemas.microsoft.com/office/powerpoint/2010/main" val="715143284"/>
              </p:ext>
            </p:extLst>
          </p:nvPr>
        </p:nvGraphicFramePr>
        <p:xfrm>
          <a:off x="949077" y="2071814"/>
          <a:ext cx="9909932" cy="4278858"/>
        </p:xfrm>
        <a:graphic>
          <a:graphicData uri="http://schemas.openxmlformats.org/drawingml/2006/table">
            <a:tbl>
              <a:tblPr firstRow="1" bandRow="1"/>
              <a:tblGrid>
                <a:gridCol w="2749183">
                  <a:extLst>
                    <a:ext uri="{9D8B030D-6E8A-4147-A177-3AD203B41FA5}">
                      <a16:colId xmlns:a16="http://schemas.microsoft.com/office/drawing/2014/main" val="3402073870"/>
                    </a:ext>
                  </a:extLst>
                </a:gridCol>
                <a:gridCol w="7160749">
                  <a:extLst>
                    <a:ext uri="{9D8B030D-6E8A-4147-A177-3AD203B41FA5}">
                      <a16:colId xmlns:a16="http://schemas.microsoft.com/office/drawing/2014/main" val="4227407014"/>
                    </a:ext>
                  </a:extLst>
                </a:gridCol>
              </a:tblGrid>
              <a:tr h="487680">
                <a:tc>
                  <a:txBody>
                    <a:bodyPr/>
                    <a:lstStyle/>
                    <a:p>
                      <a:pPr algn="ctr"/>
                      <a:r>
                        <a:rPr lang="en-TH" sz="2000" b="1" i="0" dirty="0">
                          <a:solidFill>
                            <a:schemeClr val="bg1"/>
                          </a:solidFill>
                          <a:latin typeface="Montserrat" pitchFamily="2" charset="77"/>
                        </a:rPr>
                        <a:t>Segments</a:t>
                      </a:r>
                    </a:p>
                  </a:txBody>
                  <a:tcPr marL="121920" marR="121920" marT="60960" marB="60960" anchor="ctr">
                    <a:solidFill>
                      <a:schemeClr val="accent1">
                        <a:lumMod val="75000"/>
                      </a:schemeClr>
                    </a:solidFill>
                  </a:tcPr>
                </a:tc>
                <a:tc>
                  <a:txBody>
                    <a:bodyPr/>
                    <a:lstStyle/>
                    <a:p>
                      <a:pPr algn="ctr"/>
                      <a:r>
                        <a:rPr lang="en-TH" sz="2000" b="1" i="0" dirty="0">
                          <a:solidFill>
                            <a:schemeClr val="bg1"/>
                          </a:solidFill>
                          <a:latin typeface="Montserrat" pitchFamily="2" charset="77"/>
                        </a:rPr>
                        <a:t>Suggested Strategies </a:t>
                      </a:r>
                    </a:p>
                  </a:txBody>
                  <a:tcPr marL="121920" marR="121920" marT="60960" marB="60960" anchor="ctr">
                    <a:solidFill>
                      <a:schemeClr val="accent1">
                        <a:lumMod val="75000"/>
                      </a:schemeClr>
                    </a:solidFill>
                  </a:tcPr>
                </a:tc>
                <a:extLst>
                  <a:ext uri="{0D108BD9-81ED-4DB2-BD59-A6C34878D82A}">
                    <a16:rowId xmlns:a16="http://schemas.microsoft.com/office/drawing/2014/main" val="1050696506"/>
                  </a:ext>
                </a:extLst>
              </a:tr>
              <a:tr h="631863">
                <a:tc>
                  <a:txBody>
                    <a:bodyPr/>
                    <a:lstStyle/>
                    <a:p>
                      <a:pPr algn="ctr"/>
                      <a:r>
                        <a:rPr lang="en-TH" sz="1600" b="1" i="0" dirty="0">
                          <a:latin typeface="Montserrat" pitchFamily="2" charset="77"/>
                        </a:rPr>
                        <a:t>Promising</a:t>
                      </a:r>
                    </a:p>
                  </a:txBody>
                  <a:tcPr marL="121920" marR="121920" marT="60960" marB="60960" anchor="ctr"/>
                </a:tc>
                <a:tc>
                  <a:txBody>
                    <a:bodyPr/>
                    <a:lstStyle/>
                    <a:p>
                      <a:r>
                        <a:rPr lang="en-TH" sz="1600" b="0" i="0" dirty="0">
                          <a:latin typeface="Montserrat" pitchFamily="2" charset="77"/>
                        </a:rPr>
                        <a:t>Targeted ads for website awareness, products and experience based benefits.</a:t>
                      </a:r>
                    </a:p>
                  </a:txBody>
                  <a:tcPr marL="121920" marR="121920" marT="60960" marB="60960" anchor="ctr"/>
                </a:tc>
                <a:extLst>
                  <a:ext uri="{0D108BD9-81ED-4DB2-BD59-A6C34878D82A}">
                    <a16:rowId xmlns:a16="http://schemas.microsoft.com/office/drawing/2014/main" val="3653799663"/>
                  </a:ext>
                </a:extLst>
              </a:tr>
              <a:tr h="631863">
                <a:tc>
                  <a:txBody>
                    <a:bodyPr/>
                    <a:lstStyle/>
                    <a:p>
                      <a:pPr algn="ctr"/>
                      <a:r>
                        <a:rPr lang="en-TH" sz="1600" b="1" i="0" dirty="0">
                          <a:latin typeface="Montserrat" pitchFamily="2" charset="77"/>
                        </a:rPr>
                        <a:t>Hibernating</a:t>
                      </a:r>
                    </a:p>
                  </a:txBody>
                  <a:tcPr marL="121920" marR="121920" marT="60960" marB="60960" anchor="ctr"/>
                </a:tc>
                <a:tc>
                  <a:txBody>
                    <a:bodyPr/>
                    <a:lstStyle/>
                    <a:p>
                      <a:r>
                        <a:rPr lang="en-TH" sz="1600" b="0" i="0" dirty="0">
                          <a:latin typeface="Montserrat" pitchFamily="2" charset="77"/>
                        </a:rPr>
                        <a:t>Use minimal resources, automated email marketing, </a:t>
                      </a:r>
                    </a:p>
                  </a:txBody>
                  <a:tcPr marL="121920" marR="121920" marT="60960" marB="60960" anchor="ctr"/>
                </a:tc>
                <a:extLst>
                  <a:ext uri="{0D108BD9-81ED-4DB2-BD59-A6C34878D82A}">
                    <a16:rowId xmlns:a16="http://schemas.microsoft.com/office/drawing/2014/main" val="2184557735"/>
                  </a:ext>
                </a:extLst>
              </a:tr>
              <a:tr h="631863">
                <a:tc>
                  <a:txBody>
                    <a:bodyPr/>
                    <a:lstStyle/>
                    <a:p>
                      <a:pPr algn="ctr"/>
                      <a:r>
                        <a:rPr lang="en-TH" sz="1600" b="1" i="0" dirty="0">
                          <a:latin typeface="Montserrat" pitchFamily="2" charset="77"/>
                        </a:rPr>
                        <a:t>Champions</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TH" sz="1600" b="0" i="0" dirty="0">
                          <a:latin typeface="Montserrat" pitchFamily="2" charset="77"/>
                        </a:rPr>
                        <a:t>Loyalty campaign, reward system, keep them promoting the brand. </a:t>
                      </a:r>
                    </a:p>
                    <a:p>
                      <a:endParaRPr lang="en-TH" sz="1600" b="0" i="0" dirty="0">
                        <a:latin typeface="Montserrat" pitchFamily="2" charset="77"/>
                      </a:endParaRPr>
                    </a:p>
                  </a:txBody>
                  <a:tcPr marL="121920" marR="121920" marT="60960" marB="60960" anchor="ctr"/>
                </a:tc>
                <a:extLst>
                  <a:ext uri="{0D108BD9-81ED-4DB2-BD59-A6C34878D82A}">
                    <a16:rowId xmlns:a16="http://schemas.microsoft.com/office/drawing/2014/main" val="2133976727"/>
                  </a:ext>
                </a:extLst>
              </a:tr>
              <a:tr h="631863">
                <a:tc>
                  <a:txBody>
                    <a:bodyPr/>
                    <a:lstStyle/>
                    <a:p>
                      <a:pPr algn="ctr"/>
                      <a:r>
                        <a:rPr lang="en-TH" sz="1600" b="1" i="0" dirty="0">
                          <a:latin typeface="Montserrat" pitchFamily="2" charset="77"/>
                        </a:rPr>
                        <a:t>Can’t Lose Them</a:t>
                      </a:r>
                    </a:p>
                  </a:txBody>
                  <a:tcPr marL="121920" marR="121920" marT="60960" marB="60960" anchor="ctr"/>
                </a:tc>
                <a:tc>
                  <a:txBody>
                    <a:bodyPr/>
                    <a:lstStyle/>
                    <a:p>
                      <a:r>
                        <a:rPr lang="en-TH" sz="1600" b="0" i="0" dirty="0">
                          <a:latin typeface="Montserrat" pitchFamily="2" charset="77"/>
                        </a:rPr>
                        <a:t> Customer retention campaign (offer discounts) </a:t>
                      </a:r>
                    </a:p>
                  </a:txBody>
                  <a:tcPr marL="121920" marR="121920" marT="60960" marB="60960" anchor="ctr"/>
                </a:tc>
                <a:extLst>
                  <a:ext uri="{0D108BD9-81ED-4DB2-BD59-A6C34878D82A}">
                    <a16:rowId xmlns:a16="http://schemas.microsoft.com/office/drawing/2014/main" val="71951957"/>
                  </a:ext>
                </a:extLst>
              </a:tr>
              <a:tr h="631863">
                <a:tc>
                  <a:txBody>
                    <a:bodyPr/>
                    <a:lstStyle/>
                    <a:p>
                      <a:pPr algn="ctr"/>
                      <a:r>
                        <a:rPr lang="en-TH" sz="1600" b="1" i="0" dirty="0">
                          <a:latin typeface="Montserrat" pitchFamily="2" charset="77"/>
                        </a:rPr>
                        <a:t>Newcomers</a:t>
                      </a:r>
                    </a:p>
                  </a:txBody>
                  <a:tcPr marL="121920" marR="121920" marT="60960" marB="60960" anchor="ctr"/>
                </a:tc>
                <a:tc>
                  <a:txBody>
                    <a:bodyPr/>
                    <a:lstStyle/>
                    <a:p>
                      <a:r>
                        <a:rPr lang="en-TH" sz="1600" b="0" i="0" dirty="0">
                          <a:latin typeface="Montserrat" pitchFamily="2" charset="77"/>
                        </a:rPr>
                        <a:t>Start building a relationship, “on-boarding” support.</a:t>
                      </a:r>
                    </a:p>
                  </a:txBody>
                  <a:tcPr marL="121920" marR="121920" marT="60960" marB="60960" anchor="ctr"/>
                </a:tc>
                <a:extLst>
                  <a:ext uri="{0D108BD9-81ED-4DB2-BD59-A6C34878D82A}">
                    <a16:rowId xmlns:a16="http://schemas.microsoft.com/office/drawing/2014/main" val="1790047675"/>
                  </a:ext>
                </a:extLst>
              </a:tr>
              <a:tr h="631863">
                <a:tc>
                  <a:txBody>
                    <a:bodyPr/>
                    <a:lstStyle/>
                    <a:p>
                      <a:pPr algn="ctr"/>
                      <a:r>
                        <a:rPr lang="en-TH" sz="1600" b="1" i="0" dirty="0">
                          <a:latin typeface="Montserrat" pitchFamily="2" charset="77"/>
                        </a:rPr>
                        <a:t>About to Hibernate </a:t>
                      </a:r>
                    </a:p>
                  </a:txBody>
                  <a:tcPr marL="121920" marR="121920" marT="60960" marB="60960" anchor="ctr"/>
                </a:tc>
                <a:tc>
                  <a:txBody>
                    <a:bodyPr/>
                    <a:lstStyle/>
                    <a:p>
                      <a:r>
                        <a:rPr lang="en-TH" sz="1600" b="0" i="0" dirty="0">
                          <a:latin typeface="Montserrat" pitchFamily="2" charset="77"/>
                        </a:rPr>
                        <a:t>Customer retention campaign, recreate the value of a website</a:t>
                      </a:r>
                    </a:p>
                  </a:txBody>
                  <a:tcPr marL="121920" marR="121920" marT="60960" marB="60960" anchor="ctr"/>
                </a:tc>
                <a:extLst>
                  <a:ext uri="{0D108BD9-81ED-4DB2-BD59-A6C34878D82A}">
                    <a16:rowId xmlns:a16="http://schemas.microsoft.com/office/drawing/2014/main" val="1444124244"/>
                  </a:ext>
                </a:extLst>
              </a:tr>
            </a:tbl>
          </a:graphicData>
        </a:graphic>
      </p:graphicFrame>
    </p:spTree>
    <p:extLst>
      <p:ext uri="{BB962C8B-B14F-4D97-AF65-F5344CB8AC3E}">
        <p14:creationId xmlns:p14="http://schemas.microsoft.com/office/powerpoint/2010/main" val="394289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5F0A-D2C9-7115-A769-587003D5F112}"/>
              </a:ext>
            </a:extLst>
          </p:cNvPr>
          <p:cNvSpPr>
            <a:spLocks noGrp="1"/>
          </p:cNvSpPr>
          <p:nvPr>
            <p:ph type="ctrTitle"/>
          </p:nvPr>
        </p:nvSpPr>
        <p:spPr>
          <a:xfrm>
            <a:off x="4665518" y="1907096"/>
            <a:ext cx="7096990" cy="2736800"/>
          </a:xfrm>
        </p:spPr>
        <p:txBody>
          <a:bodyPr>
            <a:normAutofit fontScale="90000"/>
          </a:bodyPr>
          <a:lstStyle/>
          <a:p>
            <a:pPr algn="r"/>
            <a:r>
              <a:rPr lang="en-TH" b="1" dirty="0"/>
              <a:t>Applying Segmentation for Further Analysis </a:t>
            </a:r>
          </a:p>
        </p:txBody>
      </p:sp>
      <p:sp>
        <p:nvSpPr>
          <p:cNvPr id="4" name="Google Shape;200;p32">
            <a:extLst>
              <a:ext uri="{FF2B5EF4-FFF2-40B4-BE49-F238E27FC236}">
                <a16:creationId xmlns:a16="http://schemas.microsoft.com/office/drawing/2014/main" id="{895C83F8-479D-11DE-4E9B-C7051F0E47D7}"/>
              </a:ext>
            </a:extLst>
          </p:cNvPr>
          <p:cNvSpPr txBox="1">
            <a:spLocks noGrp="1"/>
          </p:cNvSpPr>
          <p:nvPr>
            <p:ph type="subTitle" idx="1"/>
          </p:nvPr>
        </p:nvSpPr>
        <p:spPr>
          <a:xfrm>
            <a:off x="5549070" y="4748767"/>
            <a:ext cx="5902295" cy="2008109"/>
          </a:xfrm>
          <a:prstGeom prst="rect">
            <a:avLst/>
          </a:prstGeom>
        </p:spPr>
        <p:txBody>
          <a:bodyPr spcFirstLastPara="1" vert="horz" wrap="square" lIns="121900" tIns="121900" rIns="121900" bIns="121900" rtlCol="0" anchor="t" anchorCtr="0">
            <a:noAutofit/>
          </a:bodyPr>
          <a:lstStyle/>
          <a:p>
            <a:pPr algn="l">
              <a:spcBef>
                <a:spcPts val="0"/>
              </a:spcBef>
              <a:buClr>
                <a:schemeClr val="dk1"/>
              </a:buClr>
              <a:buSzPts val="1100"/>
            </a:pPr>
            <a:r>
              <a:rPr lang="en-US" dirty="0"/>
              <a:t>Using the segments to discover patterns within geography, customer product preferences, and review scores. </a:t>
            </a:r>
            <a:endParaRPr dirty="0"/>
          </a:p>
        </p:txBody>
      </p:sp>
      <p:sp>
        <p:nvSpPr>
          <p:cNvPr id="5" name="Google Shape;9006;p75">
            <a:extLst>
              <a:ext uri="{FF2B5EF4-FFF2-40B4-BE49-F238E27FC236}">
                <a16:creationId xmlns:a16="http://schemas.microsoft.com/office/drawing/2014/main" id="{B318F585-44B3-F8AF-A5A5-3802A432954D}"/>
              </a:ext>
            </a:extLst>
          </p:cNvPr>
          <p:cNvSpPr/>
          <p:nvPr/>
        </p:nvSpPr>
        <p:spPr>
          <a:xfrm rot="19911490" flipH="1">
            <a:off x="-1534786" y="734609"/>
            <a:ext cx="6872524" cy="4785523"/>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accent1"/>
          </a:solidFill>
          <a:ln>
            <a:noFill/>
          </a:ln>
        </p:spPr>
        <p:txBody>
          <a:bodyPr spcFirstLastPara="1" wrap="square" lIns="121900" tIns="121900" rIns="121900" bIns="121900" anchor="ctr" anchorCtr="0">
            <a:noAutofit/>
          </a:bodyPr>
          <a:lstStyle/>
          <a:p>
            <a:endParaRPr sz="1600" dirty="0">
              <a:ln>
                <a:solidFill>
                  <a:sysClr val="windowText" lastClr="000000"/>
                </a:solidFill>
              </a:ln>
              <a:solidFill>
                <a:srgbClr val="4A8CFF"/>
              </a:solidFill>
              <a:latin typeface="Montserrat" pitchFamily="2" charset="77"/>
            </a:endParaRPr>
          </a:p>
        </p:txBody>
      </p:sp>
    </p:spTree>
    <p:extLst>
      <p:ext uri="{BB962C8B-B14F-4D97-AF65-F5344CB8AC3E}">
        <p14:creationId xmlns:p14="http://schemas.microsoft.com/office/powerpoint/2010/main" val="3416265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F60A-EE2B-0815-2FD2-8DBE946A3190}"/>
              </a:ext>
            </a:extLst>
          </p:cNvPr>
          <p:cNvSpPr>
            <a:spLocks noGrp="1"/>
          </p:cNvSpPr>
          <p:nvPr>
            <p:ph type="title"/>
          </p:nvPr>
        </p:nvSpPr>
        <p:spPr/>
        <p:txBody>
          <a:bodyPr/>
          <a:lstStyle/>
          <a:p>
            <a:r>
              <a:rPr lang="en-TH" sz="3200" b="1" dirty="0"/>
              <a:t>Predict the Cluster with the larger database</a:t>
            </a:r>
          </a:p>
        </p:txBody>
      </p:sp>
      <p:pic>
        <p:nvPicPr>
          <p:cNvPr id="3" name="Picture 2" descr="A screenshot of a computer&#10;&#10;Description automatically generated">
            <a:extLst>
              <a:ext uri="{FF2B5EF4-FFF2-40B4-BE49-F238E27FC236}">
                <a16:creationId xmlns:a16="http://schemas.microsoft.com/office/drawing/2014/main" id="{75444B45-9AB9-A16B-9986-B64B4B8BAF27}"/>
              </a:ext>
            </a:extLst>
          </p:cNvPr>
          <p:cNvPicPr>
            <a:picLocks noChangeAspect="1"/>
          </p:cNvPicPr>
          <p:nvPr/>
        </p:nvPicPr>
        <p:blipFill>
          <a:blip r:embed="rId2"/>
          <a:stretch>
            <a:fillRect/>
          </a:stretch>
        </p:blipFill>
        <p:spPr>
          <a:xfrm>
            <a:off x="1537232" y="2180600"/>
            <a:ext cx="4201137" cy="1248400"/>
          </a:xfrm>
          <a:prstGeom prst="rect">
            <a:avLst/>
          </a:prstGeom>
        </p:spPr>
      </p:pic>
      <p:sp>
        <p:nvSpPr>
          <p:cNvPr id="4" name="TextBox 3">
            <a:extLst>
              <a:ext uri="{FF2B5EF4-FFF2-40B4-BE49-F238E27FC236}">
                <a16:creationId xmlns:a16="http://schemas.microsoft.com/office/drawing/2014/main" id="{E046114B-CEF2-5AED-865B-526944129618}"/>
              </a:ext>
            </a:extLst>
          </p:cNvPr>
          <p:cNvSpPr txBox="1"/>
          <p:nvPr/>
        </p:nvSpPr>
        <p:spPr>
          <a:xfrm>
            <a:off x="1071073" y="1554116"/>
            <a:ext cx="2669320" cy="461665"/>
          </a:xfrm>
          <a:prstGeom prst="rect">
            <a:avLst/>
          </a:prstGeom>
          <a:noFill/>
        </p:spPr>
        <p:txBody>
          <a:bodyPr wrap="none" rtlCol="0">
            <a:spAutoFit/>
          </a:bodyPr>
          <a:lstStyle/>
          <a:p>
            <a:r>
              <a:rPr lang="en-TH" sz="2400" b="1" dirty="0">
                <a:latin typeface="Montserrat" pitchFamily="2" charset="77"/>
              </a:rPr>
              <a:t>Random forest </a:t>
            </a:r>
          </a:p>
        </p:txBody>
      </p:sp>
    </p:spTree>
    <p:extLst>
      <p:ext uri="{BB962C8B-B14F-4D97-AF65-F5344CB8AC3E}">
        <p14:creationId xmlns:p14="http://schemas.microsoft.com/office/powerpoint/2010/main" val="3670982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1516375" y="239348"/>
            <a:ext cx="11113260" cy="763600"/>
          </a:xfrm>
          <a:prstGeom prst="rect">
            <a:avLst/>
          </a:prstGeom>
        </p:spPr>
        <p:txBody>
          <a:bodyPr spcFirstLastPara="1" vert="horz" wrap="square" lIns="121900" tIns="121900" rIns="121900" bIns="121900" rtlCol="0" anchor="t" anchorCtr="0">
            <a:noAutofit/>
          </a:bodyPr>
          <a:lstStyle/>
          <a:p>
            <a:r>
              <a:rPr lang="en" sz="2667" b="1" dirty="0">
                <a:solidFill>
                  <a:schemeClr val="accent1">
                    <a:lumMod val="75000"/>
                  </a:schemeClr>
                </a:solidFill>
              </a:rPr>
              <a:t>Customer Segmentation &amp; Geography</a:t>
            </a:r>
            <a:endParaRPr sz="2667" b="1" dirty="0">
              <a:solidFill>
                <a:schemeClr val="accent1">
                  <a:lumMod val="75000"/>
                </a:schemeClr>
              </a:solidFill>
            </a:endParaRPr>
          </a:p>
        </p:txBody>
      </p:sp>
      <p:sp>
        <p:nvSpPr>
          <p:cNvPr id="236" name="Google Shape;236;p36"/>
          <p:cNvSpPr txBox="1">
            <a:spLocks noGrp="1"/>
          </p:cNvSpPr>
          <p:nvPr>
            <p:ph type="subTitle" idx="1"/>
          </p:nvPr>
        </p:nvSpPr>
        <p:spPr>
          <a:xfrm>
            <a:off x="716254" y="1035787"/>
            <a:ext cx="6598097" cy="1386357"/>
          </a:xfrm>
          <a:prstGeom prst="rect">
            <a:avLst/>
          </a:prstGeom>
        </p:spPr>
        <p:txBody>
          <a:bodyPr spcFirstLastPara="1" vert="horz" wrap="square" lIns="121900" tIns="121900" rIns="121900" bIns="121900" rtlCol="0" anchor="t" anchorCtr="0">
            <a:noAutofit/>
          </a:bodyPr>
          <a:lstStyle/>
          <a:p>
            <a:pPr marL="228594" indent="-228594" algn="l">
              <a:spcAft>
                <a:spcPts val="2133"/>
              </a:spcAft>
              <a:buFont typeface="Arial" panose="020B0604020202020204" pitchFamily="34" charset="0"/>
              <a:buChar char="•"/>
            </a:pPr>
            <a:r>
              <a:rPr lang="en-US" sz="1333" dirty="0">
                <a:solidFill>
                  <a:schemeClr val="tx1"/>
                </a:solidFill>
              </a:rPr>
              <a:t>There is not a drastic difference in clusters between states.</a:t>
            </a:r>
          </a:p>
          <a:p>
            <a:pPr marL="228594" indent="-228594" algn="l">
              <a:spcAft>
                <a:spcPts val="2133"/>
              </a:spcAft>
              <a:buFont typeface="Arial" panose="020B0604020202020204" pitchFamily="34" charset="0"/>
              <a:buChar char="•"/>
            </a:pPr>
            <a:r>
              <a:rPr lang="en-US" sz="1333" dirty="0">
                <a:solidFill>
                  <a:schemeClr val="tx1"/>
                </a:solidFill>
              </a:rPr>
              <a:t>In descending order, Sao Paulo, Rio de Janeiro, Minas Gerais, Curitiba, Rio Grande do Sul are the top 5 most populated states that use </a:t>
            </a:r>
            <a:r>
              <a:rPr lang="en-US" sz="1333" dirty="0" err="1">
                <a:solidFill>
                  <a:schemeClr val="tx1"/>
                </a:solidFill>
              </a:rPr>
              <a:t>Olist</a:t>
            </a:r>
            <a:r>
              <a:rPr lang="en-US" sz="1333" dirty="0">
                <a:solidFill>
                  <a:schemeClr val="tx1"/>
                </a:solidFill>
              </a:rPr>
              <a:t>  </a:t>
            </a:r>
            <a:endParaRPr lang="en" sz="1333" dirty="0">
              <a:solidFill>
                <a:schemeClr val="tx1"/>
              </a:solidFill>
            </a:endParaRPr>
          </a:p>
          <a:p>
            <a:pPr marL="0" indent="0" algn="l">
              <a:spcAft>
                <a:spcPts val="2133"/>
              </a:spcAft>
            </a:pPr>
            <a:endParaRPr sz="1333" dirty="0">
              <a:solidFill>
                <a:schemeClr val="tx1"/>
              </a:solidFill>
            </a:endParaRPr>
          </a:p>
        </p:txBody>
      </p:sp>
      <p:pic>
        <p:nvPicPr>
          <p:cNvPr id="8" name="Picture 7" descr="A graph of values per cluster&#10;&#10;Description automatically generated">
            <a:extLst>
              <a:ext uri="{FF2B5EF4-FFF2-40B4-BE49-F238E27FC236}">
                <a16:creationId xmlns:a16="http://schemas.microsoft.com/office/drawing/2014/main" id="{4C7597F2-73AE-DD0B-4EB3-8DEF785DC185}"/>
              </a:ext>
            </a:extLst>
          </p:cNvPr>
          <p:cNvPicPr>
            <a:picLocks noChangeAspect="1"/>
          </p:cNvPicPr>
          <p:nvPr/>
        </p:nvPicPr>
        <p:blipFill rotWithShape="1">
          <a:blip r:embed="rId3"/>
          <a:srcRect r="21538" b="3201"/>
          <a:stretch/>
        </p:blipFill>
        <p:spPr>
          <a:xfrm>
            <a:off x="8086723" y="349814"/>
            <a:ext cx="3389024" cy="2681095"/>
          </a:xfrm>
          <a:prstGeom prst="rect">
            <a:avLst/>
          </a:prstGeom>
        </p:spPr>
      </p:pic>
      <p:pic>
        <p:nvPicPr>
          <p:cNvPr id="9" name="Picture 8">
            <a:extLst>
              <a:ext uri="{FF2B5EF4-FFF2-40B4-BE49-F238E27FC236}">
                <a16:creationId xmlns:a16="http://schemas.microsoft.com/office/drawing/2014/main" id="{D2BC8903-1203-27B0-0C34-9098872F9EC3}"/>
              </a:ext>
            </a:extLst>
          </p:cNvPr>
          <p:cNvPicPr>
            <a:picLocks noChangeAspect="1"/>
          </p:cNvPicPr>
          <p:nvPr/>
        </p:nvPicPr>
        <p:blipFill rotWithShape="1">
          <a:blip r:embed="rId4"/>
          <a:srcRect t="7671" r="15879"/>
          <a:stretch/>
        </p:blipFill>
        <p:spPr>
          <a:xfrm>
            <a:off x="1363845" y="2448872"/>
            <a:ext cx="5200892" cy="3498345"/>
          </a:xfrm>
          <a:prstGeom prst="rect">
            <a:avLst/>
          </a:prstGeom>
        </p:spPr>
      </p:pic>
      <p:pic>
        <p:nvPicPr>
          <p:cNvPr id="12" name="Picture 11" descr="A map of south america with colored circles&#10;&#10;Description automatically generated">
            <a:extLst>
              <a:ext uri="{FF2B5EF4-FFF2-40B4-BE49-F238E27FC236}">
                <a16:creationId xmlns:a16="http://schemas.microsoft.com/office/drawing/2014/main" id="{4DE7964F-7E23-784C-57F3-00902B5F9B6D}"/>
              </a:ext>
            </a:extLst>
          </p:cNvPr>
          <p:cNvPicPr>
            <a:picLocks noChangeAspect="1"/>
          </p:cNvPicPr>
          <p:nvPr/>
        </p:nvPicPr>
        <p:blipFill>
          <a:blip r:embed="rId5"/>
          <a:stretch>
            <a:fillRect/>
          </a:stretch>
        </p:blipFill>
        <p:spPr>
          <a:xfrm>
            <a:off x="8227711" y="3231878"/>
            <a:ext cx="3194700" cy="2992444"/>
          </a:xfrm>
          <a:prstGeom prst="rect">
            <a:avLst/>
          </a:prstGeom>
        </p:spPr>
      </p:pic>
      <p:sp>
        <p:nvSpPr>
          <p:cNvPr id="13" name="TextBox 12">
            <a:extLst>
              <a:ext uri="{FF2B5EF4-FFF2-40B4-BE49-F238E27FC236}">
                <a16:creationId xmlns:a16="http://schemas.microsoft.com/office/drawing/2014/main" id="{85CDED4A-636C-15C2-742F-B32B52C076AB}"/>
              </a:ext>
            </a:extLst>
          </p:cNvPr>
          <p:cNvSpPr txBox="1"/>
          <p:nvPr/>
        </p:nvSpPr>
        <p:spPr>
          <a:xfrm>
            <a:off x="2855790" y="2201856"/>
            <a:ext cx="2436886" cy="297454"/>
          </a:xfrm>
          <a:prstGeom prst="rect">
            <a:avLst/>
          </a:prstGeom>
          <a:noFill/>
        </p:spPr>
        <p:txBody>
          <a:bodyPr wrap="none" rtlCol="0">
            <a:spAutoFit/>
          </a:bodyPr>
          <a:lstStyle/>
          <a:p>
            <a:r>
              <a:rPr lang="en-TH" sz="1333" b="1" dirty="0">
                <a:latin typeface="Montserrat" pitchFamily="2" charset="77"/>
              </a:rPr>
              <a:t>% of Segments Per State </a:t>
            </a:r>
          </a:p>
        </p:txBody>
      </p:sp>
      <p:graphicFrame>
        <p:nvGraphicFramePr>
          <p:cNvPr id="21" name="Table 21">
            <a:extLst>
              <a:ext uri="{FF2B5EF4-FFF2-40B4-BE49-F238E27FC236}">
                <a16:creationId xmlns:a16="http://schemas.microsoft.com/office/drawing/2014/main" id="{3124BE49-B913-70A5-A3B0-B0FF6806DD1D}"/>
              </a:ext>
            </a:extLst>
          </p:cNvPr>
          <p:cNvGraphicFramePr>
            <a:graphicFrameLocks noGrp="1"/>
          </p:cNvGraphicFramePr>
          <p:nvPr>
            <p:extLst>
              <p:ext uri="{D42A27DB-BD31-4B8C-83A1-F6EECF244321}">
                <p14:modId xmlns:p14="http://schemas.microsoft.com/office/powerpoint/2010/main" val="1248326316"/>
              </p:ext>
            </p:extLst>
          </p:nvPr>
        </p:nvGraphicFramePr>
        <p:xfrm>
          <a:off x="769590" y="5973943"/>
          <a:ext cx="6826166" cy="259080"/>
        </p:xfrm>
        <a:graphic>
          <a:graphicData uri="http://schemas.openxmlformats.org/drawingml/2006/table">
            <a:tbl>
              <a:tblPr firstRow="1" bandRow="1"/>
              <a:tblGrid>
                <a:gridCol w="872121">
                  <a:extLst>
                    <a:ext uri="{9D8B030D-6E8A-4147-A177-3AD203B41FA5}">
                      <a16:colId xmlns:a16="http://schemas.microsoft.com/office/drawing/2014/main" val="2535619488"/>
                    </a:ext>
                  </a:extLst>
                </a:gridCol>
                <a:gridCol w="1007971">
                  <a:extLst>
                    <a:ext uri="{9D8B030D-6E8A-4147-A177-3AD203B41FA5}">
                      <a16:colId xmlns:a16="http://schemas.microsoft.com/office/drawing/2014/main" val="3159286070"/>
                    </a:ext>
                  </a:extLst>
                </a:gridCol>
                <a:gridCol w="914400">
                  <a:extLst>
                    <a:ext uri="{9D8B030D-6E8A-4147-A177-3AD203B41FA5}">
                      <a16:colId xmlns:a16="http://schemas.microsoft.com/office/drawing/2014/main" val="3743229156"/>
                    </a:ext>
                  </a:extLst>
                </a:gridCol>
                <a:gridCol w="1319645">
                  <a:extLst>
                    <a:ext uri="{9D8B030D-6E8A-4147-A177-3AD203B41FA5}">
                      <a16:colId xmlns:a16="http://schemas.microsoft.com/office/drawing/2014/main" val="997780009"/>
                    </a:ext>
                  </a:extLst>
                </a:gridCol>
                <a:gridCol w="1111828">
                  <a:extLst>
                    <a:ext uri="{9D8B030D-6E8A-4147-A177-3AD203B41FA5}">
                      <a16:colId xmlns:a16="http://schemas.microsoft.com/office/drawing/2014/main" val="2437809395"/>
                    </a:ext>
                  </a:extLst>
                </a:gridCol>
                <a:gridCol w="1600201">
                  <a:extLst>
                    <a:ext uri="{9D8B030D-6E8A-4147-A177-3AD203B41FA5}">
                      <a16:colId xmlns:a16="http://schemas.microsoft.com/office/drawing/2014/main" val="1881085042"/>
                    </a:ext>
                  </a:extLst>
                </a:gridCol>
              </a:tblGrid>
              <a:tr h="2503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TH" sz="900" b="0" i="0" dirty="0">
                          <a:latin typeface="Montserrat" pitchFamily="2" charset="77"/>
                        </a:rPr>
                        <a:t>Promising</a:t>
                      </a:r>
                    </a:p>
                  </a:txBody>
                  <a:tcPr marL="121920" marR="121920" marT="60960" marB="60960">
                    <a:solidFill>
                      <a:srgbClr val="ED636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TH" sz="900" b="0" i="0" dirty="0">
                          <a:latin typeface="Montserrat" pitchFamily="2" charset="77"/>
                        </a:rPr>
                        <a:t>Hibernating</a:t>
                      </a:r>
                    </a:p>
                  </a:txBody>
                  <a:tcPr marL="121920" marR="121920" marT="60960" marB="60960">
                    <a:solidFill>
                      <a:srgbClr val="B3960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TH" sz="900" b="0" i="0" dirty="0">
                          <a:latin typeface="Montserrat" pitchFamily="2" charset="77"/>
                        </a:rPr>
                        <a:t>Champions</a:t>
                      </a:r>
                    </a:p>
                  </a:txBody>
                  <a:tcPr marL="121920" marR="121920" marT="60960" marB="60960">
                    <a:solidFill>
                      <a:srgbClr val="00BC0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TH" sz="900" b="0" i="0" dirty="0">
                          <a:latin typeface="Montserrat" pitchFamily="2" charset="77"/>
                        </a:rPr>
                        <a:t>Can’t Lose Them</a:t>
                      </a:r>
                    </a:p>
                  </a:txBody>
                  <a:tcPr marL="121920" marR="121920" marT="60960" marB="60960">
                    <a:solidFill>
                      <a:srgbClr val="03C3C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TH" sz="900" b="0" i="0" dirty="0">
                          <a:latin typeface="Montserrat" pitchFamily="2" charset="77"/>
                        </a:rPr>
                        <a:t>Newcomers</a:t>
                      </a:r>
                    </a:p>
                  </a:txBody>
                  <a:tcPr marL="121920" marR="121920" marT="60960" marB="60960">
                    <a:solidFill>
                      <a:srgbClr val="4B9E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TH" sz="900" b="0" i="0" dirty="0">
                          <a:latin typeface="Montserrat" pitchFamily="2" charset="77"/>
                        </a:rPr>
                        <a:t>About to Hibernate </a:t>
                      </a:r>
                    </a:p>
                  </a:txBody>
                  <a:tcPr marL="121920" marR="121920" marT="60960" marB="60960">
                    <a:solidFill>
                      <a:srgbClr val="FF57EA"/>
                    </a:solidFill>
                  </a:tcPr>
                </a:tc>
                <a:extLst>
                  <a:ext uri="{0D108BD9-81ED-4DB2-BD59-A6C34878D82A}">
                    <a16:rowId xmlns:a16="http://schemas.microsoft.com/office/drawing/2014/main" val="627157652"/>
                  </a:ext>
                </a:extLst>
              </a:tr>
            </a:tbl>
          </a:graphicData>
        </a:graphic>
      </p:graphicFrame>
    </p:spTree>
    <p:extLst>
      <p:ext uri="{BB962C8B-B14F-4D97-AF65-F5344CB8AC3E}">
        <p14:creationId xmlns:p14="http://schemas.microsoft.com/office/powerpoint/2010/main" val="4126431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59"/>
        <p:cNvGrpSpPr/>
        <p:nvPr/>
      </p:nvGrpSpPr>
      <p:grpSpPr>
        <a:xfrm>
          <a:off x="0" y="0"/>
          <a:ext cx="0" cy="0"/>
          <a:chOff x="0" y="0"/>
          <a:chExt cx="0" cy="0"/>
        </a:xfrm>
      </p:grpSpPr>
      <p:sp>
        <p:nvSpPr>
          <p:cNvPr id="560" name="Google Shape;560;p56"/>
          <p:cNvSpPr txBox="1">
            <a:spLocks noGrp="1"/>
          </p:cNvSpPr>
          <p:nvPr>
            <p:ph type="title"/>
          </p:nvPr>
        </p:nvSpPr>
        <p:spPr>
          <a:xfrm>
            <a:off x="957067" y="510900"/>
            <a:ext cx="10277600" cy="763600"/>
          </a:xfrm>
          <a:prstGeom prst="rect">
            <a:avLst/>
          </a:prstGeom>
        </p:spPr>
        <p:txBody>
          <a:bodyPr spcFirstLastPara="1" vert="horz" wrap="square" lIns="121900" tIns="121900" rIns="121900" bIns="121900" rtlCol="0" anchor="t" anchorCtr="0">
            <a:noAutofit/>
          </a:bodyPr>
          <a:lstStyle/>
          <a:p>
            <a:r>
              <a:rPr lang="en" b="1" dirty="0"/>
              <a:t>Introduction </a:t>
            </a:r>
            <a:endParaRPr b="1" dirty="0"/>
          </a:p>
        </p:txBody>
      </p:sp>
      <p:sp>
        <p:nvSpPr>
          <p:cNvPr id="561" name="Google Shape;561;p56"/>
          <p:cNvSpPr txBox="1">
            <a:spLocks noGrp="1"/>
          </p:cNvSpPr>
          <p:nvPr>
            <p:ph type="subTitle" idx="1"/>
          </p:nvPr>
        </p:nvSpPr>
        <p:spPr>
          <a:xfrm>
            <a:off x="6494251" y="1594563"/>
            <a:ext cx="4008907" cy="544800"/>
          </a:xfrm>
          <a:prstGeom prst="rect">
            <a:avLst/>
          </a:prstGeom>
        </p:spPr>
        <p:txBody>
          <a:bodyPr spcFirstLastPara="1" vert="horz" wrap="square" lIns="121900" tIns="121900" rIns="121900" bIns="121900" rtlCol="0" anchor="t" anchorCtr="0">
            <a:noAutofit/>
          </a:bodyPr>
          <a:lstStyle/>
          <a:p>
            <a:pPr marL="0" indent="0">
              <a:spcAft>
                <a:spcPts val="2133"/>
              </a:spcAft>
            </a:pPr>
            <a:r>
              <a:rPr lang="en" dirty="0" err="1"/>
              <a:t>Naramol</a:t>
            </a:r>
            <a:r>
              <a:rPr lang="en" dirty="0"/>
              <a:t> </a:t>
            </a:r>
            <a:r>
              <a:rPr lang="en" dirty="0" err="1"/>
              <a:t>Pipoppinyo</a:t>
            </a:r>
            <a:endParaRPr dirty="0"/>
          </a:p>
        </p:txBody>
      </p:sp>
      <p:sp>
        <p:nvSpPr>
          <p:cNvPr id="562" name="Google Shape;562;p56"/>
          <p:cNvSpPr txBox="1">
            <a:spLocks noGrp="1"/>
          </p:cNvSpPr>
          <p:nvPr>
            <p:ph type="subTitle" idx="2"/>
          </p:nvPr>
        </p:nvSpPr>
        <p:spPr>
          <a:xfrm>
            <a:off x="5642896" y="2318186"/>
            <a:ext cx="5711617" cy="3434781"/>
          </a:xfrm>
          <a:prstGeom prst="rect">
            <a:avLst/>
          </a:prstGeom>
        </p:spPr>
        <p:txBody>
          <a:bodyPr spcFirstLastPara="1" vert="horz" wrap="square" lIns="121900" tIns="121900" rIns="121900" bIns="121900" rtlCol="0" anchor="t" anchorCtr="0">
            <a:noAutofit/>
          </a:bodyPr>
          <a:lstStyle/>
          <a:p>
            <a:pPr marL="380990" indent="-380990" algn="l">
              <a:buClr>
                <a:schemeClr val="dk1"/>
              </a:buClr>
              <a:buSzPts val="1100"/>
              <a:buFont typeface="Arial" panose="020B0604020202020204" pitchFamily="34" charset="0"/>
              <a:buChar char="•"/>
            </a:pPr>
            <a:r>
              <a:rPr lang="en" sz="1600" dirty="0"/>
              <a:t>From Thailand, born and raised in Indonesia and Nepal.</a:t>
            </a:r>
          </a:p>
          <a:p>
            <a:pPr marL="380990" indent="-380990" algn="l">
              <a:buClr>
                <a:schemeClr val="dk1"/>
              </a:buClr>
              <a:buSzPts val="1100"/>
              <a:buFont typeface="Arial" panose="020B0604020202020204" pitchFamily="34" charset="0"/>
              <a:buChar char="•"/>
            </a:pPr>
            <a:r>
              <a:rPr lang="en" sz="1600" dirty="0"/>
              <a:t>In the Netherlands for four years.</a:t>
            </a:r>
          </a:p>
          <a:p>
            <a:pPr marL="380990" indent="-380990" algn="l">
              <a:buClr>
                <a:schemeClr val="dk1"/>
              </a:buClr>
              <a:buSzPts val="1100"/>
              <a:buFont typeface="Arial" panose="020B0604020202020204" pitchFamily="34" charset="0"/>
              <a:buChar char="•"/>
            </a:pPr>
            <a:endParaRPr lang="en" sz="1600" dirty="0"/>
          </a:p>
          <a:p>
            <a:pPr marL="380990" indent="-380990" algn="l">
              <a:buClr>
                <a:schemeClr val="dk1"/>
              </a:buClr>
              <a:buSzPts val="1100"/>
              <a:buFont typeface="Arial" panose="020B0604020202020204" pitchFamily="34" charset="0"/>
              <a:buChar char="•"/>
            </a:pPr>
            <a:r>
              <a:rPr lang="en" sz="1600" dirty="0" err="1"/>
              <a:t>Bsc</a:t>
            </a:r>
            <a:r>
              <a:rPr lang="en" sz="1600" dirty="0"/>
              <a:t> – Communication Science @ University of Amsterdam </a:t>
            </a:r>
          </a:p>
          <a:p>
            <a:pPr marL="380990" indent="-380990" algn="l">
              <a:buClr>
                <a:schemeClr val="dk1"/>
              </a:buClr>
              <a:buSzPts val="1100"/>
              <a:buFont typeface="Arial" panose="020B0604020202020204" pitchFamily="34" charset="0"/>
              <a:buChar char="•"/>
            </a:pPr>
            <a:r>
              <a:rPr lang="en" sz="1600" dirty="0" err="1"/>
              <a:t>MscBa</a:t>
            </a:r>
            <a:r>
              <a:rPr lang="en" sz="1600" dirty="0"/>
              <a:t> – Business Analytics &amp; Management @ Erasmus University Rotterdam </a:t>
            </a:r>
            <a:br>
              <a:rPr lang="en" sz="1600" dirty="0"/>
            </a:br>
            <a:endParaRPr lang="en" sz="1600" dirty="0"/>
          </a:p>
          <a:p>
            <a:pPr marL="380990" indent="-380990" algn="l">
              <a:buClr>
                <a:schemeClr val="dk1"/>
              </a:buClr>
              <a:buSzPts val="1100"/>
              <a:buFont typeface="Arial" panose="020B0604020202020204" pitchFamily="34" charset="0"/>
              <a:buChar char="•"/>
            </a:pPr>
            <a:r>
              <a:rPr lang="en" sz="1600" dirty="0"/>
              <a:t>Special in data-driven strategies especially in marketing and customer analytics</a:t>
            </a:r>
            <a:endParaRPr sz="1600" dirty="0"/>
          </a:p>
        </p:txBody>
      </p:sp>
      <p:sp>
        <p:nvSpPr>
          <p:cNvPr id="567" name="Google Shape;567;p56"/>
          <p:cNvSpPr/>
          <p:nvPr/>
        </p:nvSpPr>
        <p:spPr>
          <a:xfrm rot="5400000">
            <a:off x="-2841800" y="2841800"/>
            <a:ext cx="6096000" cy="412400"/>
          </a:xfrm>
          <a:prstGeom prst="rect">
            <a:avLst/>
          </a:prstGeom>
          <a:solidFill>
            <a:schemeClr val="dk2"/>
          </a:solidFill>
          <a:ln>
            <a:noFill/>
          </a:ln>
        </p:spPr>
        <p:txBody>
          <a:bodyPr spcFirstLastPara="1" wrap="square" lIns="121900" tIns="121900" rIns="121900" bIns="121900" anchor="ctr" anchorCtr="0">
            <a:noAutofit/>
          </a:bodyPr>
          <a:lstStyle/>
          <a:p>
            <a:endParaRPr sz="2400" dirty="0">
              <a:latin typeface="Montserrat" pitchFamily="2" charset="77"/>
            </a:endParaRPr>
          </a:p>
        </p:txBody>
      </p:sp>
      <p:pic>
        <p:nvPicPr>
          <p:cNvPr id="1026" name="Picture 2" descr="profile image">
            <a:extLst>
              <a:ext uri="{FF2B5EF4-FFF2-40B4-BE49-F238E27FC236}">
                <a16:creationId xmlns:a16="http://schemas.microsoft.com/office/drawing/2014/main" id="{B0613C35-4178-C9D5-18D3-6F7135892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935" y="1773515"/>
            <a:ext cx="3434781" cy="3434781"/>
          </a:xfrm>
          <a:prstGeom prst="ellipse">
            <a:avLst/>
          </a:prstGeom>
          <a:ln w="63500" cap="rnd">
            <a:solidFill>
              <a:srgbClr val="333333"/>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454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5;p36">
            <a:extLst>
              <a:ext uri="{FF2B5EF4-FFF2-40B4-BE49-F238E27FC236}">
                <a16:creationId xmlns:a16="http://schemas.microsoft.com/office/drawing/2014/main" id="{F9B7084D-B540-FC90-F500-87B02ED468FE}"/>
              </a:ext>
            </a:extLst>
          </p:cNvPr>
          <p:cNvSpPr txBox="1">
            <a:spLocks/>
          </p:cNvSpPr>
          <p:nvPr/>
        </p:nvSpPr>
        <p:spPr>
          <a:xfrm>
            <a:off x="-82517" y="220653"/>
            <a:ext cx="10353191"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67" b="1" dirty="0">
                <a:solidFill>
                  <a:schemeClr val="accent1">
                    <a:lumMod val="75000"/>
                  </a:schemeClr>
                </a:solidFill>
                <a:latin typeface="Montserrat" pitchFamily="2" charset="77"/>
              </a:rPr>
              <a:t>Customer Segmentation &amp; Product: Top 5 Categories</a:t>
            </a:r>
          </a:p>
        </p:txBody>
      </p:sp>
      <p:grpSp>
        <p:nvGrpSpPr>
          <p:cNvPr id="4" name="Group 3">
            <a:extLst>
              <a:ext uri="{FF2B5EF4-FFF2-40B4-BE49-F238E27FC236}">
                <a16:creationId xmlns:a16="http://schemas.microsoft.com/office/drawing/2014/main" id="{BC4A5F55-24BA-91B9-93A0-12B45EEFC920}"/>
              </a:ext>
            </a:extLst>
          </p:cNvPr>
          <p:cNvGrpSpPr/>
          <p:nvPr/>
        </p:nvGrpSpPr>
        <p:grpSpPr>
          <a:xfrm>
            <a:off x="681406" y="1791391"/>
            <a:ext cx="3363418" cy="2368288"/>
            <a:chOff x="520107" y="998254"/>
            <a:chExt cx="2522563" cy="1776216"/>
          </a:xfrm>
        </p:grpSpPr>
        <p:pic>
          <p:nvPicPr>
            <p:cNvPr id="5" name="Picture 4" descr="A graph with red rectangular bars&#10;&#10;Description automatically generated">
              <a:extLst>
                <a:ext uri="{FF2B5EF4-FFF2-40B4-BE49-F238E27FC236}">
                  <a16:creationId xmlns:a16="http://schemas.microsoft.com/office/drawing/2014/main" id="{44D34691-EAFF-BA1F-F10F-EEA917D3BB1A}"/>
                </a:ext>
              </a:extLst>
            </p:cNvPr>
            <p:cNvPicPr>
              <a:picLocks noChangeAspect="1"/>
            </p:cNvPicPr>
            <p:nvPr/>
          </p:nvPicPr>
          <p:blipFill rotWithShape="1">
            <a:blip r:embed="rId2"/>
            <a:srcRect t="-2357" b="9334"/>
            <a:stretch/>
          </p:blipFill>
          <p:spPr>
            <a:xfrm>
              <a:off x="577442" y="998254"/>
              <a:ext cx="2465228" cy="1719912"/>
            </a:xfrm>
            <a:prstGeom prst="rect">
              <a:avLst/>
            </a:prstGeom>
          </p:spPr>
        </p:pic>
        <p:sp>
          <p:nvSpPr>
            <p:cNvPr id="6" name="Rectangle 5">
              <a:extLst>
                <a:ext uri="{FF2B5EF4-FFF2-40B4-BE49-F238E27FC236}">
                  <a16:creationId xmlns:a16="http://schemas.microsoft.com/office/drawing/2014/main" id="{08CCAA22-AB05-1A8B-034C-C06CB033004E}"/>
                </a:ext>
              </a:extLst>
            </p:cNvPr>
            <p:cNvSpPr/>
            <p:nvPr/>
          </p:nvSpPr>
          <p:spPr>
            <a:xfrm>
              <a:off x="671016" y="2171507"/>
              <a:ext cx="2270287" cy="6029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7" name="TextBox 6">
              <a:extLst>
                <a:ext uri="{FF2B5EF4-FFF2-40B4-BE49-F238E27FC236}">
                  <a16:creationId xmlns:a16="http://schemas.microsoft.com/office/drawing/2014/main" id="{E4A4289F-E60D-948E-B5B6-AD9CD0D1AB7E}"/>
                </a:ext>
              </a:extLst>
            </p:cNvPr>
            <p:cNvSpPr txBox="1"/>
            <p:nvPr/>
          </p:nvSpPr>
          <p:spPr>
            <a:xfrm rot="19056574">
              <a:off x="1343686" y="2320329"/>
              <a:ext cx="909143" cy="176924"/>
            </a:xfrm>
            <a:prstGeom prst="rect">
              <a:avLst/>
            </a:prstGeom>
            <a:noFill/>
          </p:spPr>
          <p:txBody>
            <a:bodyPr wrap="none" rtlCol="0">
              <a:spAutoFit/>
            </a:bodyPr>
            <a:lstStyle/>
            <a:p>
              <a:r>
                <a:rPr lang="en-US" sz="933" dirty="0">
                  <a:latin typeface="Montserrat" pitchFamily="2" charset="77"/>
                </a:rPr>
                <a:t>H</a:t>
              </a:r>
              <a:r>
                <a:rPr lang="en-TH" sz="933" dirty="0">
                  <a:latin typeface="Montserrat" pitchFamily="2" charset="77"/>
                </a:rPr>
                <a:t>ealth &amp; beauty  </a:t>
              </a:r>
            </a:p>
          </p:txBody>
        </p:sp>
        <p:sp>
          <p:nvSpPr>
            <p:cNvPr id="8" name="TextBox 7">
              <a:extLst>
                <a:ext uri="{FF2B5EF4-FFF2-40B4-BE49-F238E27FC236}">
                  <a16:creationId xmlns:a16="http://schemas.microsoft.com/office/drawing/2014/main" id="{96F04B10-0096-9C01-3D65-04B89826B337}"/>
                </a:ext>
              </a:extLst>
            </p:cNvPr>
            <p:cNvSpPr txBox="1"/>
            <p:nvPr/>
          </p:nvSpPr>
          <p:spPr>
            <a:xfrm rot="19056574">
              <a:off x="520107" y="2343120"/>
              <a:ext cx="847828" cy="176924"/>
            </a:xfrm>
            <a:prstGeom prst="rect">
              <a:avLst/>
            </a:prstGeom>
            <a:noFill/>
          </p:spPr>
          <p:txBody>
            <a:bodyPr wrap="none" rtlCol="0">
              <a:spAutoFit/>
            </a:bodyPr>
            <a:lstStyle/>
            <a:p>
              <a:r>
                <a:rPr lang="en-US" sz="933" dirty="0">
                  <a:latin typeface="Montserrat" pitchFamily="2" charset="77"/>
                </a:rPr>
                <a:t>Bed, bath, table</a:t>
              </a:r>
              <a:endParaRPr lang="en-TH" sz="933" dirty="0">
                <a:latin typeface="Montserrat" pitchFamily="2" charset="77"/>
              </a:endParaRPr>
            </a:p>
          </p:txBody>
        </p:sp>
        <p:sp>
          <p:nvSpPr>
            <p:cNvPr id="9" name="TextBox 8">
              <a:extLst>
                <a:ext uri="{FF2B5EF4-FFF2-40B4-BE49-F238E27FC236}">
                  <a16:creationId xmlns:a16="http://schemas.microsoft.com/office/drawing/2014/main" id="{A7E2E09A-7D15-6670-39C0-50F92650744C}"/>
                </a:ext>
              </a:extLst>
            </p:cNvPr>
            <p:cNvSpPr txBox="1"/>
            <p:nvPr/>
          </p:nvSpPr>
          <p:spPr>
            <a:xfrm rot="19056574">
              <a:off x="943457" y="2300928"/>
              <a:ext cx="917763" cy="176924"/>
            </a:xfrm>
            <a:prstGeom prst="rect">
              <a:avLst/>
            </a:prstGeom>
            <a:noFill/>
          </p:spPr>
          <p:txBody>
            <a:bodyPr wrap="square" rtlCol="0">
              <a:spAutoFit/>
            </a:bodyPr>
            <a:lstStyle/>
            <a:p>
              <a:r>
                <a:rPr lang="en-US" sz="933" dirty="0">
                  <a:latin typeface="Montserrat" pitchFamily="2" charset="77"/>
                </a:rPr>
                <a:t>Furniture Decor</a:t>
              </a:r>
              <a:endParaRPr lang="en-TH" sz="933" dirty="0">
                <a:latin typeface="Montserrat" pitchFamily="2" charset="77"/>
              </a:endParaRPr>
            </a:p>
          </p:txBody>
        </p:sp>
        <p:sp>
          <p:nvSpPr>
            <p:cNvPr id="10" name="TextBox 9">
              <a:extLst>
                <a:ext uri="{FF2B5EF4-FFF2-40B4-BE49-F238E27FC236}">
                  <a16:creationId xmlns:a16="http://schemas.microsoft.com/office/drawing/2014/main" id="{150B09C4-7DDF-6628-4132-E27142ECC727}"/>
                </a:ext>
              </a:extLst>
            </p:cNvPr>
            <p:cNvSpPr txBox="1"/>
            <p:nvPr/>
          </p:nvSpPr>
          <p:spPr>
            <a:xfrm rot="19056574">
              <a:off x="1820808" y="2302833"/>
              <a:ext cx="746839" cy="176924"/>
            </a:xfrm>
            <a:prstGeom prst="rect">
              <a:avLst/>
            </a:prstGeom>
            <a:noFill/>
          </p:spPr>
          <p:txBody>
            <a:bodyPr wrap="none" rtlCol="0">
              <a:spAutoFit/>
            </a:bodyPr>
            <a:lstStyle/>
            <a:p>
              <a:r>
                <a:rPr lang="en-US" sz="933" dirty="0">
                  <a:latin typeface="Montserrat" pitchFamily="2" charset="77"/>
                </a:rPr>
                <a:t>Sports leisure</a:t>
              </a:r>
              <a:endParaRPr lang="en-TH" sz="933" dirty="0">
                <a:latin typeface="Montserrat" pitchFamily="2" charset="77"/>
              </a:endParaRPr>
            </a:p>
          </p:txBody>
        </p:sp>
        <p:sp>
          <p:nvSpPr>
            <p:cNvPr id="11" name="TextBox 10">
              <a:extLst>
                <a:ext uri="{FF2B5EF4-FFF2-40B4-BE49-F238E27FC236}">
                  <a16:creationId xmlns:a16="http://schemas.microsoft.com/office/drawing/2014/main" id="{0AB1F696-C957-4070-838C-4D9575C35DBC}"/>
                </a:ext>
              </a:extLst>
            </p:cNvPr>
            <p:cNvSpPr txBox="1"/>
            <p:nvPr/>
          </p:nvSpPr>
          <p:spPr>
            <a:xfrm rot="19056574">
              <a:off x="2293067" y="2262467"/>
              <a:ext cx="706368" cy="176924"/>
            </a:xfrm>
            <a:prstGeom prst="rect">
              <a:avLst/>
            </a:prstGeom>
            <a:noFill/>
          </p:spPr>
          <p:txBody>
            <a:bodyPr wrap="square" rtlCol="0">
              <a:spAutoFit/>
            </a:bodyPr>
            <a:lstStyle/>
            <a:p>
              <a:r>
                <a:rPr lang="en-US" sz="933" dirty="0">
                  <a:latin typeface="Montserrat" pitchFamily="2" charset="77"/>
                </a:rPr>
                <a:t>Telephony</a:t>
              </a:r>
              <a:endParaRPr lang="en-TH" sz="933" dirty="0">
                <a:latin typeface="Montserrat" pitchFamily="2" charset="77"/>
              </a:endParaRPr>
            </a:p>
          </p:txBody>
        </p:sp>
      </p:grpSp>
      <p:grpSp>
        <p:nvGrpSpPr>
          <p:cNvPr id="3" name="Group 2">
            <a:extLst>
              <a:ext uri="{FF2B5EF4-FFF2-40B4-BE49-F238E27FC236}">
                <a16:creationId xmlns:a16="http://schemas.microsoft.com/office/drawing/2014/main" id="{4B088C9B-31F1-B3AB-A81C-19476087F164}"/>
              </a:ext>
            </a:extLst>
          </p:cNvPr>
          <p:cNvGrpSpPr/>
          <p:nvPr/>
        </p:nvGrpSpPr>
        <p:grpSpPr>
          <a:xfrm>
            <a:off x="534635" y="4331329"/>
            <a:ext cx="3550512" cy="2488824"/>
            <a:chOff x="534635" y="4359465"/>
            <a:chExt cx="3550512" cy="2488824"/>
          </a:xfrm>
        </p:grpSpPr>
        <p:pic>
          <p:nvPicPr>
            <p:cNvPr id="13" name="Picture 12" descr="A graph with green squares&#10;&#10;Description automatically generated">
              <a:extLst>
                <a:ext uri="{FF2B5EF4-FFF2-40B4-BE49-F238E27FC236}">
                  <a16:creationId xmlns:a16="http://schemas.microsoft.com/office/drawing/2014/main" id="{A9080B5D-5BC0-18AD-6FA5-492D280FC83C}"/>
                </a:ext>
              </a:extLst>
            </p:cNvPr>
            <p:cNvPicPr>
              <a:picLocks noChangeAspect="1"/>
            </p:cNvPicPr>
            <p:nvPr/>
          </p:nvPicPr>
          <p:blipFill>
            <a:blip r:embed="rId3"/>
            <a:stretch>
              <a:fillRect/>
            </a:stretch>
          </p:blipFill>
          <p:spPr>
            <a:xfrm>
              <a:off x="766715" y="4359465"/>
              <a:ext cx="3318432" cy="2488824"/>
            </a:xfrm>
            <a:prstGeom prst="rect">
              <a:avLst/>
            </a:prstGeom>
          </p:spPr>
        </p:pic>
        <p:sp>
          <p:nvSpPr>
            <p:cNvPr id="14" name="Rectangle 13">
              <a:extLst>
                <a:ext uri="{FF2B5EF4-FFF2-40B4-BE49-F238E27FC236}">
                  <a16:creationId xmlns:a16="http://schemas.microsoft.com/office/drawing/2014/main" id="{87F06B45-8A60-402C-5ABF-E7CE2D84D692}"/>
                </a:ext>
              </a:extLst>
            </p:cNvPr>
            <p:cNvSpPr/>
            <p:nvPr/>
          </p:nvSpPr>
          <p:spPr>
            <a:xfrm rot="21411904">
              <a:off x="902012" y="5869152"/>
              <a:ext cx="1338997" cy="6317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15" name="Rectangle 14">
              <a:extLst>
                <a:ext uri="{FF2B5EF4-FFF2-40B4-BE49-F238E27FC236}">
                  <a16:creationId xmlns:a16="http://schemas.microsoft.com/office/drawing/2014/main" id="{95FECC02-F7A9-11F2-BAD7-59EE2E096640}"/>
                </a:ext>
              </a:extLst>
            </p:cNvPr>
            <p:cNvSpPr/>
            <p:nvPr/>
          </p:nvSpPr>
          <p:spPr>
            <a:xfrm rot="21411904">
              <a:off x="682970" y="5999446"/>
              <a:ext cx="3125747" cy="595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16" name="TextBox 15">
              <a:extLst>
                <a:ext uri="{FF2B5EF4-FFF2-40B4-BE49-F238E27FC236}">
                  <a16:creationId xmlns:a16="http://schemas.microsoft.com/office/drawing/2014/main" id="{BC92B618-546D-C006-C123-C90BAC3501B3}"/>
                </a:ext>
              </a:extLst>
            </p:cNvPr>
            <p:cNvSpPr txBox="1"/>
            <p:nvPr/>
          </p:nvSpPr>
          <p:spPr>
            <a:xfrm rot="19056574">
              <a:off x="1198212" y="6104453"/>
              <a:ext cx="1212191" cy="235899"/>
            </a:xfrm>
            <a:prstGeom prst="rect">
              <a:avLst/>
            </a:prstGeom>
            <a:noFill/>
          </p:spPr>
          <p:txBody>
            <a:bodyPr wrap="none" rtlCol="0">
              <a:spAutoFit/>
            </a:bodyPr>
            <a:lstStyle/>
            <a:p>
              <a:r>
                <a:rPr lang="en-US" sz="933" dirty="0">
                  <a:latin typeface="Montserrat" pitchFamily="2" charset="77"/>
                </a:rPr>
                <a:t>H</a:t>
              </a:r>
              <a:r>
                <a:rPr lang="en-TH" sz="933" dirty="0">
                  <a:latin typeface="Montserrat" pitchFamily="2" charset="77"/>
                </a:rPr>
                <a:t>ealth &amp; beauty  </a:t>
              </a:r>
            </a:p>
          </p:txBody>
        </p:sp>
        <p:sp>
          <p:nvSpPr>
            <p:cNvPr id="17" name="TextBox 16">
              <a:extLst>
                <a:ext uri="{FF2B5EF4-FFF2-40B4-BE49-F238E27FC236}">
                  <a16:creationId xmlns:a16="http://schemas.microsoft.com/office/drawing/2014/main" id="{ED662B69-54B0-7CC5-A044-CC467BA56625}"/>
                </a:ext>
              </a:extLst>
            </p:cNvPr>
            <p:cNvSpPr txBox="1"/>
            <p:nvPr/>
          </p:nvSpPr>
          <p:spPr>
            <a:xfrm rot="19056574">
              <a:off x="534635" y="6168661"/>
              <a:ext cx="1130439" cy="235899"/>
            </a:xfrm>
            <a:prstGeom prst="rect">
              <a:avLst/>
            </a:prstGeom>
            <a:noFill/>
          </p:spPr>
          <p:txBody>
            <a:bodyPr wrap="none" rtlCol="0">
              <a:spAutoFit/>
            </a:bodyPr>
            <a:lstStyle/>
            <a:p>
              <a:r>
                <a:rPr lang="en-US" sz="933" dirty="0">
                  <a:latin typeface="Montserrat" pitchFamily="2" charset="77"/>
                </a:rPr>
                <a:t>Bed, bath, table</a:t>
              </a:r>
              <a:endParaRPr lang="en-TH" sz="933" dirty="0">
                <a:latin typeface="Montserrat" pitchFamily="2" charset="77"/>
              </a:endParaRPr>
            </a:p>
          </p:txBody>
        </p:sp>
        <p:sp>
          <p:nvSpPr>
            <p:cNvPr id="18" name="TextBox 17">
              <a:extLst>
                <a:ext uri="{FF2B5EF4-FFF2-40B4-BE49-F238E27FC236}">
                  <a16:creationId xmlns:a16="http://schemas.microsoft.com/office/drawing/2014/main" id="{62BFC444-8877-17FB-EA0E-DFEDDC460A77}"/>
                </a:ext>
              </a:extLst>
            </p:cNvPr>
            <p:cNvSpPr txBox="1"/>
            <p:nvPr/>
          </p:nvSpPr>
          <p:spPr>
            <a:xfrm rot="19056574">
              <a:off x="1726766" y="6081770"/>
              <a:ext cx="1223684" cy="235899"/>
            </a:xfrm>
            <a:prstGeom prst="rect">
              <a:avLst/>
            </a:prstGeom>
            <a:noFill/>
          </p:spPr>
          <p:txBody>
            <a:bodyPr wrap="square" rtlCol="0">
              <a:spAutoFit/>
            </a:bodyPr>
            <a:lstStyle/>
            <a:p>
              <a:r>
                <a:rPr lang="en-US" sz="933" dirty="0">
                  <a:latin typeface="Montserrat" pitchFamily="2" charset="77"/>
                </a:rPr>
                <a:t>Furniture Decor</a:t>
              </a:r>
              <a:endParaRPr lang="en-TH" sz="933" dirty="0">
                <a:latin typeface="Montserrat" pitchFamily="2" charset="77"/>
              </a:endParaRPr>
            </a:p>
          </p:txBody>
        </p:sp>
        <p:sp>
          <p:nvSpPr>
            <p:cNvPr id="19" name="TextBox 18">
              <a:extLst>
                <a:ext uri="{FF2B5EF4-FFF2-40B4-BE49-F238E27FC236}">
                  <a16:creationId xmlns:a16="http://schemas.microsoft.com/office/drawing/2014/main" id="{3D143C33-2423-2B39-0D4B-71E7C9CFB77E}"/>
                </a:ext>
              </a:extLst>
            </p:cNvPr>
            <p:cNvSpPr txBox="1"/>
            <p:nvPr/>
          </p:nvSpPr>
          <p:spPr>
            <a:xfrm rot="19056574">
              <a:off x="2301528" y="6057090"/>
              <a:ext cx="1032655" cy="235899"/>
            </a:xfrm>
            <a:prstGeom prst="rect">
              <a:avLst/>
            </a:prstGeom>
            <a:noFill/>
          </p:spPr>
          <p:txBody>
            <a:bodyPr wrap="none" rtlCol="0">
              <a:spAutoFit/>
            </a:bodyPr>
            <a:lstStyle/>
            <a:p>
              <a:r>
                <a:rPr lang="en-US" sz="933" dirty="0">
                  <a:latin typeface="Montserrat" pitchFamily="2" charset="77"/>
                </a:rPr>
                <a:t>Watches, gifts</a:t>
              </a:r>
              <a:endParaRPr lang="en-TH" sz="933" dirty="0">
                <a:latin typeface="Montserrat" pitchFamily="2" charset="77"/>
              </a:endParaRPr>
            </a:p>
          </p:txBody>
        </p:sp>
        <p:sp>
          <p:nvSpPr>
            <p:cNvPr id="20" name="TextBox 19">
              <a:extLst>
                <a:ext uri="{FF2B5EF4-FFF2-40B4-BE49-F238E27FC236}">
                  <a16:creationId xmlns:a16="http://schemas.microsoft.com/office/drawing/2014/main" id="{51CFF431-D903-3F61-D741-1387F5E6D6B1}"/>
                </a:ext>
              </a:extLst>
            </p:cNvPr>
            <p:cNvSpPr txBox="1"/>
            <p:nvPr/>
          </p:nvSpPr>
          <p:spPr>
            <a:xfrm rot="19056574">
              <a:off x="3020996" y="5940684"/>
              <a:ext cx="1031497" cy="235899"/>
            </a:xfrm>
            <a:prstGeom prst="rect">
              <a:avLst/>
            </a:prstGeom>
            <a:noFill/>
          </p:spPr>
          <p:txBody>
            <a:bodyPr wrap="square" rtlCol="0">
              <a:spAutoFit/>
            </a:bodyPr>
            <a:lstStyle/>
            <a:p>
              <a:r>
                <a:rPr lang="en-US" sz="933" dirty="0">
                  <a:latin typeface="Montserrat" pitchFamily="2" charset="77"/>
                </a:rPr>
                <a:t>Perfumery</a:t>
              </a:r>
              <a:endParaRPr lang="en-TH" sz="933" dirty="0">
                <a:latin typeface="Montserrat" pitchFamily="2" charset="77"/>
              </a:endParaRPr>
            </a:p>
          </p:txBody>
        </p:sp>
      </p:grpSp>
      <p:grpSp>
        <p:nvGrpSpPr>
          <p:cNvPr id="21" name="Group 20">
            <a:extLst>
              <a:ext uri="{FF2B5EF4-FFF2-40B4-BE49-F238E27FC236}">
                <a16:creationId xmlns:a16="http://schemas.microsoft.com/office/drawing/2014/main" id="{2070EB80-39BB-0F21-C298-D4E1744A78AE}"/>
              </a:ext>
            </a:extLst>
          </p:cNvPr>
          <p:cNvGrpSpPr/>
          <p:nvPr/>
        </p:nvGrpSpPr>
        <p:grpSpPr>
          <a:xfrm>
            <a:off x="4489295" y="1849289"/>
            <a:ext cx="3391754" cy="2488825"/>
            <a:chOff x="3392442" y="998254"/>
            <a:chExt cx="2543816" cy="1866619"/>
          </a:xfrm>
        </p:grpSpPr>
        <p:pic>
          <p:nvPicPr>
            <p:cNvPr id="22" name="Picture 21" descr="A graph with bars and lines&#10;&#10;Description automatically generated">
              <a:extLst>
                <a:ext uri="{FF2B5EF4-FFF2-40B4-BE49-F238E27FC236}">
                  <a16:creationId xmlns:a16="http://schemas.microsoft.com/office/drawing/2014/main" id="{F8BFF9A0-0F99-70A9-989E-9290C1183EDA}"/>
                </a:ext>
              </a:extLst>
            </p:cNvPr>
            <p:cNvPicPr>
              <a:picLocks noChangeAspect="1"/>
            </p:cNvPicPr>
            <p:nvPr/>
          </p:nvPicPr>
          <p:blipFill>
            <a:blip r:embed="rId4"/>
            <a:stretch>
              <a:fillRect/>
            </a:stretch>
          </p:blipFill>
          <p:spPr>
            <a:xfrm>
              <a:off x="3447433" y="998254"/>
              <a:ext cx="2488825" cy="1866619"/>
            </a:xfrm>
            <a:prstGeom prst="rect">
              <a:avLst/>
            </a:prstGeom>
          </p:spPr>
        </p:pic>
        <p:sp>
          <p:nvSpPr>
            <p:cNvPr id="23" name="Rectangle 22">
              <a:extLst>
                <a:ext uri="{FF2B5EF4-FFF2-40B4-BE49-F238E27FC236}">
                  <a16:creationId xmlns:a16="http://schemas.microsoft.com/office/drawing/2014/main" id="{9CCF1CCD-216A-F8B5-A12C-01452ECDE262}"/>
                </a:ext>
              </a:extLst>
            </p:cNvPr>
            <p:cNvSpPr/>
            <p:nvPr/>
          </p:nvSpPr>
          <p:spPr>
            <a:xfrm>
              <a:off x="3472574" y="2118524"/>
              <a:ext cx="2270287" cy="6029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24" name="TextBox 23">
              <a:extLst>
                <a:ext uri="{FF2B5EF4-FFF2-40B4-BE49-F238E27FC236}">
                  <a16:creationId xmlns:a16="http://schemas.microsoft.com/office/drawing/2014/main" id="{FE28AB26-9A46-D064-194B-C6C326711EFB}"/>
                </a:ext>
              </a:extLst>
            </p:cNvPr>
            <p:cNvSpPr txBox="1"/>
            <p:nvPr/>
          </p:nvSpPr>
          <p:spPr>
            <a:xfrm rot="19056574">
              <a:off x="3392442" y="2222444"/>
              <a:ext cx="909143" cy="176924"/>
            </a:xfrm>
            <a:prstGeom prst="rect">
              <a:avLst/>
            </a:prstGeom>
            <a:noFill/>
          </p:spPr>
          <p:txBody>
            <a:bodyPr wrap="none" rtlCol="0">
              <a:spAutoFit/>
            </a:bodyPr>
            <a:lstStyle/>
            <a:p>
              <a:r>
                <a:rPr lang="en-US" sz="933" dirty="0">
                  <a:latin typeface="Montserrat" pitchFamily="2" charset="77"/>
                </a:rPr>
                <a:t>H</a:t>
              </a:r>
              <a:r>
                <a:rPr lang="en-TH" sz="933" dirty="0">
                  <a:latin typeface="Montserrat" pitchFamily="2" charset="77"/>
                </a:rPr>
                <a:t>ealth &amp; beauty  </a:t>
              </a:r>
            </a:p>
          </p:txBody>
        </p:sp>
        <p:sp>
          <p:nvSpPr>
            <p:cNvPr id="25" name="TextBox 24">
              <a:extLst>
                <a:ext uri="{FF2B5EF4-FFF2-40B4-BE49-F238E27FC236}">
                  <a16:creationId xmlns:a16="http://schemas.microsoft.com/office/drawing/2014/main" id="{AF0E09C7-EAA1-9CC0-0C05-5795B9C4F5D0}"/>
                </a:ext>
              </a:extLst>
            </p:cNvPr>
            <p:cNvSpPr txBox="1"/>
            <p:nvPr/>
          </p:nvSpPr>
          <p:spPr>
            <a:xfrm rot="19056574" flipH="1">
              <a:off x="3789157" y="2212385"/>
              <a:ext cx="950981" cy="176924"/>
            </a:xfrm>
            <a:prstGeom prst="rect">
              <a:avLst/>
            </a:prstGeom>
            <a:noFill/>
          </p:spPr>
          <p:txBody>
            <a:bodyPr wrap="square" rtlCol="0">
              <a:spAutoFit/>
            </a:bodyPr>
            <a:lstStyle/>
            <a:p>
              <a:r>
                <a:rPr lang="en-US" sz="933" dirty="0">
                  <a:latin typeface="Montserrat" pitchFamily="2" charset="77"/>
                </a:rPr>
                <a:t>Bed, bath, table</a:t>
              </a:r>
              <a:endParaRPr lang="en-TH" sz="933" dirty="0">
                <a:latin typeface="Montserrat" pitchFamily="2" charset="77"/>
              </a:endParaRPr>
            </a:p>
          </p:txBody>
        </p:sp>
        <p:sp>
          <p:nvSpPr>
            <p:cNvPr id="26" name="TextBox 25">
              <a:extLst>
                <a:ext uri="{FF2B5EF4-FFF2-40B4-BE49-F238E27FC236}">
                  <a16:creationId xmlns:a16="http://schemas.microsoft.com/office/drawing/2014/main" id="{4BCBBE95-D8E6-BBE0-EE17-8B705F651590}"/>
                </a:ext>
              </a:extLst>
            </p:cNvPr>
            <p:cNvSpPr txBox="1"/>
            <p:nvPr/>
          </p:nvSpPr>
          <p:spPr>
            <a:xfrm rot="19056574">
              <a:off x="4266761" y="2257560"/>
              <a:ext cx="774491" cy="176924"/>
            </a:xfrm>
            <a:prstGeom prst="rect">
              <a:avLst/>
            </a:prstGeom>
            <a:noFill/>
          </p:spPr>
          <p:txBody>
            <a:bodyPr wrap="none" rtlCol="0">
              <a:spAutoFit/>
            </a:bodyPr>
            <a:lstStyle/>
            <a:p>
              <a:r>
                <a:rPr lang="en-US" sz="933" dirty="0">
                  <a:latin typeface="Montserrat" pitchFamily="2" charset="77"/>
                </a:rPr>
                <a:t>Watches, gifts</a:t>
              </a:r>
              <a:endParaRPr lang="en-TH" sz="933" dirty="0">
                <a:latin typeface="Montserrat" pitchFamily="2" charset="77"/>
              </a:endParaRPr>
            </a:p>
          </p:txBody>
        </p:sp>
        <p:sp>
          <p:nvSpPr>
            <p:cNvPr id="27" name="TextBox 26">
              <a:extLst>
                <a:ext uri="{FF2B5EF4-FFF2-40B4-BE49-F238E27FC236}">
                  <a16:creationId xmlns:a16="http://schemas.microsoft.com/office/drawing/2014/main" id="{347566C2-8ECE-FC65-1761-8A38A49AFC42}"/>
                </a:ext>
              </a:extLst>
            </p:cNvPr>
            <p:cNvSpPr txBox="1"/>
            <p:nvPr/>
          </p:nvSpPr>
          <p:spPr>
            <a:xfrm rot="19056574">
              <a:off x="5089857" y="2247738"/>
              <a:ext cx="746839" cy="176924"/>
            </a:xfrm>
            <a:prstGeom prst="rect">
              <a:avLst/>
            </a:prstGeom>
            <a:noFill/>
          </p:spPr>
          <p:txBody>
            <a:bodyPr wrap="none" rtlCol="0">
              <a:spAutoFit/>
            </a:bodyPr>
            <a:lstStyle/>
            <a:p>
              <a:r>
                <a:rPr lang="en-US" sz="933" dirty="0">
                  <a:latin typeface="Montserrat" pitchFamily="2" charset="77"/>
                </a:rPr>
                <a:t>Sports leisure</a:t>
              </a:r>
              <a:endParaRPr lang="en-TH" sz="933" dirty="0">
                <a:latin typeface="Montserrat" pitchFamily="2" charset="77"/>
              </a:endParaRPr>
            </a:p>
          </p:txBody>
        </p:sp>
        <p:sp>
          <p:nvSpPr>
            <p:cNvPr id="28" name="TextBox 27">
              <a:extLst>
                <a:ext uri="{FF2B5EF4-FFF2-40B4-BE49-F238E27FC236}">
                  <a16:creationId xmlns:a16="http://schemas.microsoft.com/office/drawing/2014/main" id="{480B36B8-1DAC-E627-3C6D-DA8B9FB40350}"/>
                </a:ext>
              </a:extLst>
            </p:cNvPr>
            <p:cNvSpPr txBox="1"/>
            <p:nvPr/>
          </p:nvSpPr>
          <p:spPr>
            <a:xfrm rot="19056574" flipH="1">
              <a:off x="4686898" y="2150986"/>
              <a:ext cx="950981" cy="176924"/>
            </a:xfrm>
            <a:prstGeom prst="rect">
              <a:avLst/>
            </a:prstGeom>
            <a:noFill/>
          </p:spPr>
          <p:txBody>
            <a:bodyPr wrap="square" rtlCol="0">
              <a:spAutoFit/>
            </a:bodyPr>
            <a:lstStyle/>
            <a:p>
              <a:r>
                <a:rPr lang="en-US" sz="933" dirty="0">
                  <a:latin typeface="Montserrat" pitchFamily="2" charset="77"/>
                </a:rPr>
                <a:t>Housewares</a:t>
              </a:r>
              <a:endParaRPr lang="en-TH" sz="933" dirty="0">
                <a:latin typeface="Montserrat" pitchFamily="2" charset="77"/>
              </a:endParaRPr>
            </a:p>
          </p:txBody>
        </p:sp>
      </p:grpSp>
      <p:grpSp>
        <p:nvGrpSpPr>
          <p:cNvPr id="29" name="Group 28">
            <a:extLst>
              <a:ext uri="{FF2B5EF4-FFF2-40B4-BE49-F238E27FC236}">
                <a16:creationId xmlns:a16="http://schemas.microsoft.com/office/drawing/2014/main" id="{F9A0ED3C-1E7C-BD2F-4033-62223180FB6C}"/>
              </a:ext>
            </a:extLst>
          </p:cNvPr>
          <p:cNvGrpSpPr/>
          <p:nvPr/>
        </p:nvGrpSpPr>
        <p:grpSpPr>
          <a:xfrm>
            <a:off x="4268920" y="4320578"/>
            <a:ext cx="3572393" cy="2488825"/>
            <a:chOff x="3201691" y="2899057"/>
            <a:chExt cx="2679295" cy="1866619"/>
          </a:xfrm>
        </p:grpSpPr>
        <p:pic>
          <p:nvPicPr>
            <p:cNvPr id="30" name="Picture 29" descr="A graph of blue rectangular bars&#10;&#10;Description automatically generated">
              <a:extLst>
                <a:ext uri="{FF2B5EF4-FFF2-40B4-BE49-F238E27FC236}">
                  <a16:creationId xmlns:a16="http://schemas.microsoft.com/office/drawing/2014/main" id="{BC745448-6F53-4530-88C3-92DA4A0897A4}"/>
                </a:ext>
              </a:extLst>
            </p:cNvPr>
            <p:cNvPicPr>
              <a:picLocks noChangeAspect="1"/>
            </p:cNvPicPr>
            <p:nvPr/>
          </p:nvPicPr>
          <p:blipFill>
            <a:blip r:embed="rId5"/>
            <a:stretch>
              <a:fillRect/>
            </a:stretch>
          </p:blipFill>
          <p:spPr>
            <a:xfrm>
              <a:off x="3339631" y="2899057"/>
              <a:ext cx="2488825" cy="1866619"/>
            </a:xfrm>
            <a:prstGeom prst="rect">
              <a:avLst/>
            </a:prstGeom>
          </p:spPr>
        </p:pic>
        <p:sp>
          <p:nvSpPr>
            <p:cNvPr id="31" name="Rectangle 30">
              <a:extLst>
                <a:ext uri="{FF2B5EF4-FFF2-40B4-BE49-F238E27FC236}">
                  <a16:creationId xmlns:a16="http://schemas.microsoft.com/office/drawing/2014/main" id="{A2C62CF0-0BA0-465D-ED45-03CA7404A2A8}"/>
                </a:ext>
              </a:extLst>
            </p:cNvPr>
            <p:cNvSpPr/>
            <p:nvPr/>
          </p:nvSpPr>
          <p:spPr>
            <a:xfrm>
              <a:off x="3386346" y="4013825"/>
              <a:ext cx="2395387" cy="587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32" name="TextBox 31">
              <a:extLst>
                <a:ext uri="{FF2B5EF4-FFF2-40B4-BE49-F238E27FC236}">
                  <a16:creationId xmlns:a16="http://schemas.microsoft.com/office/drawing/2014/main" id="{8209C6CE-950A-B685-E44E-ECEEDA436614}"/>
                </a:ext>
              </a:extLst>
            </p:cNvPr>
            <p:cNvSpPr txBox="1"/>
            <p:nvPr/>
          </p:nvSpPr>
          <p:spPr>
            <a:xfrm rot="19056574">
              <a:off x="3201691" y="4153190"/>
              <a:ext cx="909143" cy="176924"/>
            </a:xfrm>
            <a:prstGeom prst="rect">
              <a:avLst/>
            </a:prstGeom>
            <a:noFill/>
          </p:spPr>
          <p:txBody>
            <a:bodyPr wrap="none" rtlCol="0">
              <a:spAutoFit/>
            </a:bodyPr>
            <a:lstStyle/>
            <a:p>
              <a:r>
                <a:rPr lang="en-US" sz="933" dirty="0">
                  <a:latin typeface="Montserrat" pitchFamily="2" charset="77"/>
                </a:rPr>
                <a:t>H</a:t>
              </a:r>
              <a:r>
                <a:rPr lang="en-TH" sz="933" dirty="0">
                  <a:latin typeface="Montserrat" pitchFamily="2" charset="77"/>
                </a:rPr>
                <a:t>ealth &amp; beauty  </a:t>
              </a:r>
            </a:p>
          </p:txBody>
        </p:sp>
        <p:sp>
          <p:nvSpPr>
            <p:cNvPr id="33" name="TextBox 32">
              <a:extLst>
                <a:ext uri="{FF2B5EF4-FFF2-40B4-BE49-F238E27FC236}">
                  <a16:creationId xmlns:a16="http://schemas.microsoft.com/office/drawing/2014/main" id="{85B84D00-4B19-76D0-EC0E-02DDFEB43E0E}"/>
                </a:ext>
              </a:extLst>
            </p:cNvPr>
            <p:cNvSpPr txBox="1"/>
            <p:nvPr/>
          </p:nvSpPr>
          <p:spPr>
            <a:xfrm rot="19056574">
              <a:off x="3898422" y="4180406"/>
              <a:ext cx="847829" cy="176924"/>
            </a:xfrm>
            <a:prstGeom prst="rect">
              <a:avLst/>
            </a:prstGeom>
            <a:noFill/>
          </p:spPr>
          <p:txBody>
            <a:bodyPr wrap="none" rtlCol="0">
              <a:spAutoFit/>
            </a:bodyPr>
            <a:lstStyle/>
            <a:p>
              <a:r>
                <a:rPr lang="en-US" sz="933" dirty="0">
                  <a:latin typeface="Montserrat" pitchFamily="2" charset="77"/>
                </a:rPr>
                <a:t>Bed, bath, table</a:t>
              </a:r>
              <a:endParaRPr lang="en-TH" sz="933" dirty="0">
                <a:latin typeface="Montserrat" pitchFamily="2" charset="77"/>
              </a:endParaRPr>
            </a:p>
          </p:txBody>
        </p:sp>
        <p:sp>
          <p:nvSpPr>
            <p:cNvPr id="34" name="TextBox 33">
              <a:extLst>
                <a:ext uri="{FF2B5EF4-FFF2-40B4-BE49-F238E27FC236}">
                  <a16:creationId xmlns:a16="http://schemas.microsoft.com/office/drawing/2014/main" id="{FFDAF950-5682-B3BA-259F-BCF27A575BC0}"/>
                </a:ext>
              </a:extLst>
            </p:cNvPr>
            <p:cNvSpPr txBox="1"/>
            <p:nvPr/>
          </p:nvSpPr>
          <p:spPr>
            <a:xfrm rot="19056574">
              <a:off x="4963223" y="4116444"/>
              <a:ext cx="917763" cy="176924"/>
            </a:xfrm>
            <a:prstGeom prst="rect">
              <a:avLst/>
            </a:prstGeom>
            <a:noFill/>
          </p:spPr>
          <p:txBody>
            <a:bodyPr wrap="square" rtlCol="0">
              <a:spAutoFit/>
            </a:bodyPr>
            <a:lstStyle/>
            <a:p>
              <a:r>
                <a:rPr lang="en-US" sz="933" dirty="0">
                  <a:latin typeface="Montserrat" pitchFamily="2" charset="77"/>
                </a:rPr>
                <a:t>Furniture Decor</a:t>
              </a:r>
              <a:endParaRPr lang="en-TH" sz="933" dirty="0">
                <a:latin typeface="Montserrat" pitchFamily="2" charset="77"/>
              </a:endParaRPr>
            </a:p>
          </p:txBody>
        </p:sp>
        <p:sp>
          <p:nvSpPr>
            <p:cNvPr id="35" name="TextBox 34">
              <a:extLst>
                <a:ext uri="{FF2B5EF4-FFF2-40B4-BE49-F238E27FC236}">
                  <a16:creationId xmlns:a16="http://schemas.microsoft.com/office/drawing/2014/main" id="{54528769-2284-68D2-F50E-0F7177414A0A}"/>
                </a:ext>
              </a:extLst>
            </p:cNvPr>
            <p:cNvSpPr txBox="1"/>
            <p:nvPr/>
          </p:nvSpPr>
          <p:spPr>
            <a:xfrm rot="19056574">
              <a:off x="3628470" y="4154193"/>
              <a:ext cx="774491" cy="176924"/>
            </a:xfrm>
            <a:prstGeom prst="rect">
              <a:avLst/>
            </a:prstGeom>
            <a:noFill/>
          </p:spPr>
          <p:txBody>
            <a:bodyPr wrap="none" rtlCol="0">
              <a:spAutoFit/>
            </a:bodyPr>
            <a:lstStyle/>
            <a:p>
              <a:r>
                <a:rPr lang="en-US" sz="933" dirty="0">
                  <a:latin typeface="Montserrat" pitchFamily="2" charset="77"/>
                </a:rPr>
                <a:t>Watches, gifts</a:t>
              </a:r>
              <a:endParaRPr lang="en-TH" sz="933" dirty="0">
                <a:latin typeface="Montserrat" pitchFamily="2" charset="77"/>
              </a:endParaRPr>
            </a:p>
          </p:txBody>
        </p:sp>
        <p:sp>
          <p:nvSpPr>
            <p:cNvPr id="36" name="TextBox 35">
              <a:extLst>
                <a:ext uri="{FF2B5EF4-FFF2-40B4-BE49-F238E27FC236}">
                  <a16:creationId xmlns:a16="http://schemas.microsoft.com/office/drawing/2014/main" id="{95011292-1847-EA99-9FE6-432191A80F66}"/>
                </a:ext>
              </a:extLst>
            </p:cNvPr>
            <p:cNvSpPr txBox="1"/>
            <p:nvPr/>
          </p:nvSpPr>
          <p:spPr>
            <a:xfrm rot="19056574" flipH="1">
              <a:off x="4352831" y="4037092"/>
              <a:ext cx="950981" cy="176924"/>
            </a:xfrm>
            <a:prstGeom prst="rect">
              <a:avLst/>
            </a:prstGeom>
            <a:noFill/>
          </p:spPr>
          <p:txBody>
            <a:bodyPr wrap="square" rtlCol="0">
              <a:spAutoFit/>
            </a:bodyPr>
            <a:lstStyle/>
            <a:p>
              <a:r>
                <a:rPr lang="en-US" sz="933" dirty="0">
                  <a:latin typeface="Montserrat" pitchFamily="2" charset="77"/>
                </a:rPr>
                <a:t>Housewares</a:t>
              </a:r>
              <a:endParaRPr lang="en-TH" sz="933" dirty="0">
                <a:latin typeface="Montserrat" pitchFamily="2" charset="77"/>
              </a:endParaRPr>
            </a:p>
          </p:txBody>
        </p:sp>
        <p:sp>
          <p:nvSpPr>
            <p:cNvPr id="37" name="TextBox 36">
              <a:extLst>
                <a:ext uri="{FF2B5EF4-FFF2-40B4-BE49-F238E27FC236}">
                  <a16:creationId xmlns:a16="http://schemas.microsoft.com/office/drawing/2014/main" id="{E04B38FF-DBF8-D219-29FF-3E863FD6DA8A}"/>
                </a:ext>
              </a:extLst>
            </p:cNvPr>
            <p:cNvSpPr txBox="1"/>
            <p:nvPr/>
          </p:nvSpPr>
          <p:spPr>
            <a:xfrm rot="19056574" flipH="1">
              <a:off x="4883011" y="3836153"/>
              <a:ext cx="950981" cy="176924"/>
            </a:xfrm>
            <a:prstGeom prst="rect">
              <a:avLst/>
            </a:prstGeom>
            <a:noFill/>
          </p:spPr>
          <p:txBody>
            <a:bodyPr wrap="square" rtlCol="0">
              <a:spAutoFit/>
            </a:bodyPr>
            <a:lstStyle/>
            <a:p>
              <a:r>
                <a:rPr lang="en-US" sz="933" dirty="0">
                  <a:latin typeface="Montserrat" pitchFamily="2" charset="77"/>
                </a:rPr>
                <a:t>Auto</a:t>
              </a:r>
              <a:endParaRPr lang="en-TH" sz="933" dirty="0">
                <a:latin typeface="Montserrat" pitchFamily="2" charset="77"/>
              </a:endParaRPr>
            </a:p>
          </p:txBody>
        </p:sp>
      </p:grpSp>
      <p:grpSp>
        <p:nvGrpSpPr>
          <p:cNvPr id="38" name="Group 37">
            <a:extLst>
              <a:ext uri="{FF2B5EF4-FFF2-40B4-BE49-F238E27FC236}">
                <a16:creationId xmlns:a16="http://schemas.microsoft.com/office/drawing/2014/main" id="{5F46ECFE-C617-EAD0-BA7B-2348418DCA49}"/>
              </a:ext>
            </a:extLst>
          </p:cNvPr>
          <p:cNvGrpSpPr/>
          <p:nvPr/>
        </p:nvGrpSpPr>
        <p:grpSpPr>
          <a:xfrm>
            <a:off x="8337169" y="1865452"/>
            <a:ext cx="3224820" cy="2241600"/>
            <a:chOff x="6253044" y="1036966"/>
            <a:chExt cx="2418615" cy="1681200"/>
          </a:xfrm>
        </p:grpSpPr>
        <p:pic>
          <p:nvPicPr>
            <p:cNvPr id="39" name="Picture 38" descr="A graph with blue rectangular bars&#10;&#10;Description automatically generated">
              <a:extLst>
                <a:ext uri="{FF2B5EF4-FFF2-40B4-BE49-F238E27FC236}">
                  <a16:creationId xmlns:a16="http://schemas.microsoft.com/office/drawing/2014/main" id="{5BA26ADD-304D-0733-E7DC-236F0916703C}"/>
                </a:ext>
              </a:extLst>
            </p:cNvPr>
            <p:cNvPicPr>
              <a:picLocks noChangeAspect="1"/>
            </p:cNvPicPr>
            <p:nvPr/>
          </p:nvPicPr>
          <p:blipFill>
            <a:blip r:embed="rId6"/>
            <a:stretch>
              <a:fillRect/>
            </a:stretch>
          </p:blipFill>
          <p:spPr>
            <a:xfrm>
              <a:off x="6359836" y="1036966"/>
              <a:ext cx="2241600" cy="1681200"/>
            </a:xfrm>
            <a:prstGeom prst="rect">
              <a:avLst/>
            </a:prstGeom>
          </p:spPr>
        </p:pic>
        <p:sp>
          <p:nvSpPr>
            <p:cNvPr id="40" name="Rectangle 39">
              <a:extLst>
                <a:ext uri="{FF2B5EF4-FFF2-40B4-BE49-F238E27FC236}">
                  <a16:creationId xmlns:a16="http://schemas.microsoft.com/office/drawing/2014/main" id="{32235AEE-EDFC-1DD6-7DB0-CD14C8CA53C8}"/>
                </a:ext>
              </a:extLst>
            </p:cNvPr>
            <p:cNvSpPr/>
            <p:nvPr/>
          </p:nvSpPr>
          <p:spPr>
            <a:xfrm>
              <a:off x="6366035" y="2073447"/>
              <a:ext cx="2270287" cy="6029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41" name="TextBox 40">
              <a:extLst>
                <a:ext uri="{FF2B5EF4-FFF2-40B4-BE49-F238E27FC236}">
                  <a16:creationId xmlns:a16="http://schemas.microsoft.com/office/drawing/2014/main" id="{3A9C1D09-87F4-B3C2-4CF1-593B6680EFA5}"/>
                </a:ext>
              </a:extLst>
            </p:cNvPr>
            <p:cNvSpPr txBox="1"/>
            <p:nvPr/>
          </p:nvSpPr>
          <p:spPr>
            <a:xfrm rot="19056574">
              <a:off x="6963528" y="2213572"/>
              <a:ext cx="909143" cy="176924"/>
            </a:xfrm>
            <a:prstGeom prst="rect">
              <a:avLst/>
            </a:prstGeom>
            <a:noFill/>
          </p:spPr>
          <p:txBody>
            <a:bodyPr wrap="none" rtlCol="0">
              <a:spAutoFit/>
            </a:bodyPr>
            <a:lstStyle/>
            <a:p>
              <a:r>
                <a:rPr lang="en-US" sz="933" dirty="0">
                  <a:latin typeface="Montserrat" pitchFamily="2" charset="77"/>
                </a:rPr>
                <a:t>H</a:t>
              </a:r>
              <a:r>
                <a:rPr lang="en-TH" sz="933" dirty="0">
                  <a:latin typeface="Montserrat" pitchFamily="2" charset="77"/>
                </a:rPr>
                <a:t>ealth &amp; beauty  </a:t>
              </a:r>
            </a:p>
          </p:txBody>
        </p:sp>
        <p:sp>
          <p:nvSpPr>
            <p:cNvPr id="42" name="TextBox 41">
              <a:extLst>
                <a:ext uri="{FF2B5EF4-FFF2-40B4-BE49-F238E27FC236}">
                  <a16:creationId xmlns:a16="http://schemas.microsoft.com/office/drawing/2014/main" id="{C1434B29-4A1F-98A3-EA09-12836F9EE743}"/>
                </a:ext>
              </a:extLst>
            </p:cNvPr>
            <p:cNvSpPr txBox="1"/>
            <p:nvPr/>
          </p:nvSpPr>
          <p:spPr>
            <a:xfrm rot="19056574">
              <a:off x="6253044" y="2222444"/>
              <a:ext cx="847828" cy="176924"/>
            </a:xfrm>
            <a:prstGeom prst="rect">
              <a:avLst/>
            </a:prstGeom>
            <a:noFill/>
          </p:spPr>
          <p:txBody>
            <a:bodyPr wrap="none" rtlCol="0">
              <a:spAutoFit/>
            </a:bodyPr>
            <a:lstStyle/>
            <a:p>
              <a:r>
                <a:rPr lang="en-US" sz="933" dirty="0">
                  <a:latin typeface="Montserrat" pitchFamily="2" charset="77"/>
                </a:rPr>
                <a:t>Bed, bath, table</a:t>
              </a:r>
              <a:endParaRPr lang="en-TH" sz="933" dirty="0">
                <a:latin typeface="Montserrat" pitchFamily="2" charset="77"/>
              </a:endParaRPr>
            </a:p>
          </p:txBody>
        </p:sp>
        <p:sp>
          <p:nvSpPr>
            <p:cNvPr id="43" name="TextBox 42">
              <a:extLst>
                <a:ext uri="{FF2B5EF4-FFF2-40B4-BE49-F238E27FC236}">
                  <a16:creationId xmlns:a16="http://schemas.microsoft.com/office/drawing/2014/main" id="{B35EB6F4-35F1-EDD8-86E4-5727B1D3879C}"/>
                </a:ext>
              </a:extLst>
            </p:cNvPr>
            <p:cNvSpPr txBox="1"/>
            <p:nvPr/>
          </p:nvSpPr>
          <p:spPr>
            <a:xfrm rot="19056574">
              <a:off x="7753896" y="2192640"/>
              <a:ext cx="917763" cy="176924"/>
            </a:xfrm>
            <a:prstGeom prst="rect">
              <a:avLst/>
            </a:prstGeom>
            <a:noFill/>
          </p:spPr>
          <p:txBody>
            <a:bodyPr wrap="square" rtlCol="0">
              <a:spAutoFit/>
            </a:bodyPr>
            <a:lstStyle/>
            <a:p>
              <a:r>
                <a:rPr lang="en-US" sz="933" dirty="0">
                  <a:latin typeface="Montserrat" pitchFamily="2" charset="77"/>
                </a:rPr>
                <a:t>Furniture Decor</a:t>
              </a:r>
              <a:endParaRPr lang="en-TH" sz="933" dirty="0">
                <a:latin typeface="Montserrat" pitchFamily="2" charset="77"/>
              </a:endParaRPr>
            </a:p>
          </p:txBody>
        </p:sp>
        <p:sp>
          <p:nvSpPr>
            <p:cNvPr id="44" name="TextBox 43">
              <a:extLst>
                <a:ext uri="{FF2B5EF4-FFF2-40B4-BE49-F238E27FC236}">
                  <a16:creationId xmlns:a16="http://schemas.microsoft.com/office/drawing/2014/main" id="{886BCD82-6265-BE71-2E4C-ACC97FD52F1B}"/>
                </a:ext>
              </a:extLst>
            </p:cNvPr>
            <p:cNvSpPr txBox="1"/>
            <p:nvPr/>
          </p:nvSpPr>
          <p:spPr>
            <a:xfrm rot="19056574">
              <a:off x="6689204" y="2217855"/>
              <a:ext cx="746839" cy="176924"/>
            </a:xfrm>
            <a:prstGeom prst="rect">
              <a:avLst/>
            </a:prstGeom>
            <a:noFill/>
          </p:spPr>
          <p:txBody>
            <a:bodyPr wrap="none" rtlCol="0">
              <a:spAutoFit/>
            </a:bodyPr>
            <a:lstStyle/>
            <a:p>
              <a:r>
                <a:rPr lang="en-US" sz="933" dirty="0">
                  <a:latin typeface="Montserrat" pitchFamily="2" charset="77"/>
                </a:rPr>
                <a:t>Sports leisure</a:t>
              </a:r>
              <a:endParaRPr lang="en-TH" sz="933" dirty="0">
                <a:latin typeface="Montserrat" pitchFamily="2" charset="77"/>
              </a:endParaRPr>
            </a:p>
          </p:txBody>
        </p:sp>
        <p:sp>
          <p:nvSpPr>
            <p:cNvPr id="45" name="TextBox 44">
              <a:extLst>
                <a:ext uri="{FF2B5EF4-FFF2-40B4-BE49-F238E27FC236}">
                  <a16:creationId xmlns:a16="http://schemas.microsoft.com/office/drawing/2014/main" id="{EA9169B7-1156-418C-F935-BEAA2E6E9A5A}"/>
                </a:ext>
              </a:extLst>
            </p:cNvPr>
            <p:cNvSpPr txBox="1"/>
            <p:nvPr/>
          </p:nvSpPr>
          <p:spPr>
            <a:xfrm rot="19056574">
              <a:off x="7705873" y="2110631"/>
              <a:ext cx="383433" cy="176924"/>
            </a:xfrm>
            <a:prstGeom prst="rect">
              <a:avLst/>
            </a:prstGeom>
            <a:noFill/>
          </p:spPr>
          <p:txBody>
            <a:bodyPr wrap="square" rtlCol="0">
              <a:spAutoFit/>
            </a:bodyPr>
            <a:lstStyle/>
            <a:p>
              <a:r>
                <a:rPr lang="en-US" sz="933" dirty="0">
                  <a:latin typeface="Montserrat" pitchFamily="2" charset="77"/>
                </a:rPr>
                <a:t>Toys</a:t>
              </a:r>
              <a:endParaRPr lang="en-TH" sz="933" dirty="0">
                <a:latin typeface="Montserrat" pitchFamily="2" charset="77"/>
              </a:endParaRPr>
            </a:p>
          </p:txBody>
        </p:sp>
      </p:grpSp>
      <p:grpSp>
        <p:nvGrpSpPr>
          <p:cNvPr id="46" name="Group 45">
            <a:extLst>
              <a:ext uri="{FF2B5EF4-FFF2-40B4-BE49-F238E27FC236}">
                <a16:creationId xmlns:a16="http://schemas.microsoft.com/office/drawing/2014/main" id="{ACE45AB2-1C7F-5FDE-7BF2-9DAC06C7DBC0}"/>
              </a:ext>
            </a:extLst>
          </p:cNvPr>
          <p:cNvGrpSpPr/>
          <p:nvPr/>
        </p:nvGrpSpPr>
        <p:grpSpPr>
          <a:xfrm>
            <a:off x="7737802" y="4254173"/>
            <a:ext cx="3897443" cy="2549739"/>
            <a:chOff x="5752075" y="2790686"/>
            <a:chExt cx="2923082" cy="1912304"/>
          </a:xfrm>
        </p:grpSpPr>
        <p:pic>
          <p:nvPicPr>
            <p:cNvPr id="47" name="Picture 46" descr="A graph of pink squares&#10;&#10;Description automatically generated">
              <a:extLst>
                <a:ext uri="{FF2B5EF4-FFF2-40B4-BE49-F238E27FC236}">
                  <a16:creationId xmlns:a16="http://schemas.microsoft.com/office/drawing/2014/main" id="{3719ED53-8718-1F23-7574-DE1FC1D57467}"/>
                </a:ext>
              </a:extLst>
            </p:cNvPr>
            <p:cNvPicPr>
              <a:picLocks noChangeAspect="1"/>
            </p:cNvPicPr>
            <p:nvPr/>
          </p:nvPicPr>
          <p:blipFill>
            <a:blip r:embed="rId7"/>
            <a:stretch>
              <a:fillRect/>
            </a:stretch>
          </p:blipFill>
          <p:spPr>
            <a:xfrm>
              <a:off x="6125419" y="2790686"/>
              <a:ext cx="2549738" cy="1912304"/>
            </a:xfrm>
            <a:prstGeom prst="rect">
              <a:avLst/>
            </a:prstGeom>
          </p:spPr>
        </p:pic>
        <p:sp>
          <p:nvSpPr>
            <p:cNvPr id="48" name="Rectangle 47">
              <a:extLst>
                <a:ext uri="{FF2B5EF4-FFF2-40B4-BE49-F238E27FC236}">
                  <a16:creationId xmlns:a16="http://schemas.microsoft.com/office/drawing/2014/main" id="{217855A4-6628-A93E-DE61-23E4198D1CAA}"/>
                </a:ext>
              </a:extLst>
            </p:cNvPr>
            <p:cNvSpPr/>
            <p:nvPr/>
          </p:nvSpPr>
          <p:spPr>
            <a:xfrm>
              <a:off x="5836679" y="4058751"/>
              <a:ext cx="592767" cy="59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49" name="Rectangle 48">
              <a:extLst>
                <a:ext uri="{FF2B5EF4-FFF2-40B4-BE49-F238E27FC236}">
                  <a16:creationId xmlns:a16="http://schemas.microsoft.com/office/drawing/2014/main" id="{F5449EFD-E109-3D39-DE5D-948B9D5C07A9}"/>
                </a:ext>
              </a:extLst>
            </p:cNvPr>
            <p:cNvSpPr/>
            <p:nvPr/>
          </p:nvSpPr>
          <p:spPr>
            <a:xfrm>
              <a:off x="6269024" y="3879129"/>
              <a:ext cx="2344310" cy="598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50" name="TextBox 49">
              <a:extLst>
                <a:ext uri="{FF2B5EF4-FFF2-40B4-BE49-F238E27FC236}">
                  <a16:creationId xmlns:a16="http://schemas.microsoft.com/office/drawing/2014/main" id="{52C88F4E-F198-4A7D-7C08-B44B6765A084}"/>
                </a:ext>
              </a:extLst>
            </p:cNvPr>
            <p:cNvSpPr txBox="1"/>
            <p:nvPr/>
          </p:nvSpPr>
          <p:spPr>
            <a:xfrm rot="19056574">
              <a:off x="7333847" y="4039464"/>
              <a:ext cx="909143" cy="176923"/>
            </a:xfrm>
            <a:prstGeom prst="rect">
              <a:avLst/>
            </a:prstGeom>
            <a:noFill/>
          </p:spPr>
          <p:txBody>
            <a:bodyPr wrap="none" rtlCol="0">
              <a:spAutoFit/>
            </a:bodyPr>
            <a:lstStyle/>
            <a:p>
              <a:r>
                <a:rPr lang="en-US" sz="933" dirty="0">
                  <a:latin typeface="Montserrat" pitchFamily="2" charset="77"/>
                </a:rPr>
                <a:t>H</a:t>
              </a:r>
              <a:r>
                <a:rPr lang="en-TH" sz="933" dirty="0">
                  <a:latin typeface="Montserrat" pitchFamily="2" charset="77"/>
                </a:rPr>
                <a:t>ealth &amp; beauty  </a:t>
              </a:r>
            </a:p>
          </p:txBody>
        </p:sp>
        <p:sp>
          <p:nvSpPr>
            <p:cNvPr id="51" name="TextBox 50">
              <a:extLst>
                <a:ext uri="{FF2B5EF4-FFF2-40B4-BE49-F238E27FC236}">
                  <a16:creationId xmlns:a16="http://schemas.microsoft.com/office/drawing/2014/main" id="{93FB5885-CB5A-53A7-D605-FB9ADADAA747}"/>
                </a:ext>
              </a:extLst>
            </p:cNvPr>
            <p:cNvSpPr txBox="1"/>
            <p:nvPr/>
          </p:nvSpPr>
          <p:spPr>
            <a:xfrm rot="19056574">
              <a:off x="7732510" y="4038827"/>
              <a:ext cx="917763" cy="176923"/>
            </a:xfrm>
            <a:prstGeom prst="rect">
              <a:avLst/>
            </a:prstGeom>
            <a:noFill/>
          </p:spPr>
          <p:txBody>
            <a:bodyPr wrap="square" rtlCol="0">
              <a:spAutoFit/>
            </a:bodyPr>
            <a:lstStyle/>
            <a:p>
              <a:r>
                <a:rPr lang="en-US" sz="933" dirty="0">
                  <a:latin typeface="Montserrat" pitchFamily="2" charset="77"/>
                </a:rPr>
                <a:t>Furniture Decor</a:t>
              </a:r>
              <a:endParaRPr lang="en-TH" sz="933" dirty="0">
                <a:latin typeface="Montserrat" pitchFamily="2" charset="77"/>
              </a:endParaRPr>
            </a:p>
          </p:txBody>
        </p:sp>
        <p:sp>
          <p:nvSpPr>
            <p:cNvPr id="52" name="TextBox 51">
              <a:extLst>
                <a:ext uri="{FF2B5EF4-FFF2-40B4-BE49-F238E27FC236}">
                  <a16:creationId xmlns:a16="http://schemas.microsoft.com/office/drawing/2014/main" id="{D11D6AD6-C905-40A9-C1CF-6EE4F61F6BD3}"/>
                </a:ext>
              </a:extLst>
            </p:cNvPr>
            <p:cNvSpPr txBox="1"/>
            <p:nvPr/>
          </p:nvSpPr>
          <p:spPr>
            <a:xfrm rot="19056574">
              <a:off x="6920621" y="4068416"/>
              <a:ext cx="847828" cy="176923"/>
            </a:xfrm>
            <a:prstGeom prst="rect">
              <a:avLst/>
            </a:prstGeom>
            <a:noFill/>
          </p:spPr>
          <p:txBody>
            <a:bodyPr wrap="none" rtlCol="0">
              <a:spAutoFit/>
            </a:bodyPr>
            <a:lstStyle/>
            <a:p>
              <a:r>
                <a:rPr lang="en-US" sz="933" dirty="0">
                  <a:latin typeface="Montserrat" pitchFamily="2" charset="77"/>
                </a:rPr>
                <a:t>Bed, bath, table</a:t>
              </a:r>
              <a:endParaRPr lang="en-TH" sz="933" dirty="0">
                <a:latin typeface="Montserrat" pitchFamily="2" charset="77"/>
              </a:endParaRPr>
            </a:p>
          </p:txBody>
        </p:sp>
        <p:sp>
          <p:nvSpPr>
            <p:cNvPr id="53" name="TextBox 52">
              <a:extLst>
                <a:ext uri="{FF2B5EF4-FFF2-40B4-BE49-F238E27FC236}">
                  <a16:creationId xmlns:a16="http://schemas.microsoft.com/office/drawing/2014/main" id="{3901CC0F-C5A3-BE1D-F603-83EB596D0472}"/>
                </a:ext>
              </a:extLst>
            </p:cNvPr>
            <p:cNvSpPr txBox="1"/>
            <p:nvPr/>
          </p:nvSpPr>
          <p:spPr>
            <a:xfrm rot="19056574">
              <a:off x="6558831" y="3961541"/>
              <a:ext cx="906942" cy="176923"/>
            </a:xfrm>
            <a:prstGeom prst="rect">
              <a:avLst/>
            </a:prstGeom>
            <a:noFill/>
          </p:spPr>
          <p:txBody>
            <a:bodyPr wrap="square" rtlCol="0">
              <a:spAutoFit/>
            </a:bodyPr>
            <a:lstStyle/>
            <a:p>
              <a:r>
                <a:rPr lang="en-US" sz="933" dirty="0">
                  <a:latin typeface="Montserrat" pitchFamily="2" charset="77"/>
                </a:rPr>
                <a:t>Sports leisure</a:t>
              </a:r>
              <a:endParaRPr lang="en-TH" sz="933" dirty="0">
                <a:latin typeface="Montserrat" pitchFamily="2" charset="77"/>
              </a:endParaRPr>
            </a:p>
          </p:txBody>
        </p:sp>
        <p:sp>
          <p:nvSpPr>
            <p:cNvPr id="54" name="TextBox 53">
              <a:extLst>
                <a:ext uri="{FF2B5EF4-FFF2-40B4-BE49-F238E27FC236}">
                  <a16:creationId xmlns:a16="http://schemas.microsoft.com/office/drawing/2014/main" id="{FC40BA54-9091-A8C9-76C1-FB7FEE0D31A6}"/>
                </a:ext>
              </a:extLst>
            </p:cNvPr>
            <p:cNvSpPr txBox="1"/>
            <p:nvPr/>
          </p:nvSpPr>
          <p:spPr>
            <a:xfrm rot="19056574">
              <a:off x="5752075" y="4121541"/>
              <a:ext cx="1337823" cy="176923"/>
            </a:xfrm>
            <a:prstGeom prst="rect">
              <a:avLst/>
            </a:prstGeom>
            <a:noFill/>
          </p:spPr>
          <p:txBody>
            <a:bodyPr wrap="square" rtlCol="0">
              <a:spAutoFit/>
            </a:bodyPr>
            <a:lstStyle/>
            <a:p>
              <a:r>
                <a:rPr lang="en-US" sz="933" dirty="0">
                  <a:latin typeface="Montserrat" pitchFamily="2" charset="77"/>
                </a:rPr>
                <a:t>Computers, accessories</a:t>
              </a:r>
              <a:endParaRPr lang="en-TH" sz="933" dirty="0">
                <a:latin typeface="Montserrat" pitchFamily="2" charset="77"/>
              </a:endParaRPr>
            </a:p>
          </p:txBody>
        </p:sp>
      </p:grpSp>
      <p:sp>
        <p:nvSpPr>
          <p:cNvPr id="55" name="Google Shape;236;p36">
            <a:extLst>
              <a:ext uri="{FF2B5EF4-FFF2-40B4-BE49-F238E27FC236}">
                <a16:creationId xmlns:a16="http://schemas.microsoft.com/office/drawing/2014/main" id="{64D25F7A-A004-434A-F1AF-505C22FA3FCD}"/>
              </a:ext>
            </a:extLst>
          </p:cNvPr>
          <p:cNvSpPr txBox="1">
            <a:spLocks/>
          </p:cNvSpPr>
          <p:nvPr/>
        </p:nvSpPr>
        <p:spPr>
          <a:xfrm>
            <a:off x="667385" y="1192184"/>
            <a:ext cx="9256983"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228594" indent="-228594" algn="l">
              <a:spcAft>
                <a:spcPts val="2133"/>
              </a:spcAft>
              <a:buFont typeface="Arial" panose="020B0604020202020204" pitchFamily="34" charset="0"/>
              <a:buChar char="•"/>
            </a:pPr>
            <a:r>
              <a:rPr lang="en-US" sz="1333" b="0" dirty="0">
                <a:solidFill>
                  <a:schemeClr val="tx1"/>
                </a:solidFill>
                <a:latin typeface="Montserrat" pitchFamily="2" charset="77"/>
              </a:rPr>
              <a:t>‘Bed, bath, table’ and ‘health &amp; beauty’  are popular amongst all clusters.</a:t>
            </a:r>
          </a:p>
        </p:txBody>
      </p:sp>
      <p:sp>
        <p:nvSpPr>
          <p:cNvPr id="56" name="Google Shape;236;p36">
            <a:extLst>
              <a:ext uri="{FF2B5EF4-FFF2-40B4-BE49-F238E27FC236}">
                <a16:creationId xmlns:a16="http://schemas.microsoft.com/office/drawing/2014/main" id="{20CA4A86-24C7-33F0-F813-B0F0BB9A002A}"/>
              </a:ext>
            </a:extLst>
          </p:cNvPr>
          <p:cNvSpPr txBox="1">
            <a:spLocks/>
          </p:cNvSpPr>
          <p:nvPr/>
        </p:nvSpPr>
        <p:spPr>
          <a:xfrm>
            <a:off x="94602" y="859708"/>
            <a:ext cx="9256983" cy="3959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228594" indent="-228594">
              <a:spcAft>
                <a:spcPts val="2133"/>
              </a:spcAft>
              <a:buFont typeface="Arial" panose="020B0604020202020204" pitchFamily="34" charset="0"/>
              <a:buChar char="•"/>
            </a:pPr>
            <a:r>
              <a:rPr lang="en-US" sz="1333" b="0" dirty="0">
                <a:solidFill>
                  <a:schemeClr val="tx1"/>
                </a:solidFill>
                <a:latin typeface="Montserrat" pitchFamily="2" charset="77"/>
              </a:rPr>
              <a:t>‘The top 5 categories per cluster vary slightly, demonstrating different product preferences</a:t>
            </a:r>
          </a:p>
          <a:p>
            <a:pPr marL="0" indent="0" algn="l">
              <a:spcAft>
                <a:spcPts val="2133"/>
              </a:spcAft>
            </a:pPr>
            <a:endParaRPr lang="en-US" sz="1333" b="0" dirty="0">
              <a:solidFill>
                <a:schemeClr val="tx1"/>
              </a:solidFill>
              <a:latin typeface="Montserrat" pitchFamily="2" charset="77"/>
            </a:endParaRPr>
          </a:p>
        </p:txBody>
      </p:sp>
    </p:spTree>
    <p:extLst>
      <p:ext uri="{BB962C8B-B14F-4D97-AF65-F5344CB8AC3E}">
        <p14:creationId xmlns:p14="http://schemas.microsoft.com/office/powerpoint/2010/main" val="2543595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35;p36">
            <a:extLst>
              <a:ext uri="{FF2B5EF4-FFF2-40B4-BE49-F238E27FC236}">
                <a16:creationId xmlns:a16="http://schemas.microsoft.com/office/drawing/2014/main" id="{E5E67007-A52E-0C96-3DC6-B59DCD9A4DA0}"/>
              </a:ext>
            </a:extLst>
          </p:cNvPr>
          <p:cNvSpPr txBox="1">
            <a:spLocks noGrp="1"/>
          </p:cNvSpPr>
          <p:nvPr>
            <p:ph type="title"/>
          </p:nvPr>
        </p:nvSpPr>
        <p:spPr>
          <a:xfrm>
            <a:off x="64252" y="226237"/>
            <a:ext cx="12063496" cy="763600"/>
          </a:xfrm>
          <a:prstGeom prst="rect">
            <a:avLst/>
          </a:prstGeom>
        </p:spPr>
        <p:txBody>
          <a:bodyPr spcFirstLastPara="1" vert="horz" wrap="square" lIns="121900" tIns="121900" rIns="121900" bIns="121900" rtlCol="0" anchor="t" anchorCtr="0">
            <a:noAutofit/>
          </a:bodyPr>
          <a:lstStyle/>
          <a:p>
            <a:r>
              <a:rPr lang="en" sz="2400" b="1" dirty="0">
                <a:solidFill>
                  <a:schemeClr val="accent1">
                    <a:lumMod val="75000"/>
                  </a:schemeClr>
                </a:solidFill>
              </a:rPr>
              <a:t>Customer Segmentation &amp; Product: Top Categories &amp; Purchasing Time</a:t>
            </a:r>
            <a:endParaRPr sz="2400" b="1" dirty="0">
              <a:solidFill>
                <a:schemeClr val="accent1">
                  <a:lumMod val="75000"/>
                </a:schemeClr>
              </a:solidFill>
            </a:endParaRPr>
          </a:p>
        </p:txBody>
      </p:sp>
      <p:grpSp>
        <p:nvGrpSpPr>
          <p:cNvPr id="28" name="Group 27">
            <a:extLst>
              <a:ext uri="{FF2B5EF4-FFF2-40B4-BE49-F238E27FC236}">
                <a16:creationId xmlns:a16="http://schemas.microsoft.com/office/drawing/2014/main" id="{E9F5F974-FA39-1D64-DE0D-3E735874F66B}"/>
              </a:ext>
            </a:extLst>
          </p:cNvPr>
          <p:cNvGrpSpPr/>
          <p:nvPr/>
        </p:nvGrpSpPr>
        <p:grpSpPr>
          <a:xfrm>
            <a:off x="774629" y="1391478"/>
            <a:ext cx="6630585" cy="4770080"/>
            <a:chOff x="457576" y="938357"/>
            <a:chExt cx="4972939" cy="3577560"/>
          </a:xfrm>
        </p:grpSpPr>
        <p:pic>
          <p:nvPicPr>
            <p:cNvPr id="12" name="Picture 11" descr="A screenshot of a computer generated image&#10;&#10;Description automatically generated">
              <a:extLst>
                <a:ext uri="{FF2B5EF4-FFF2-40B4-BE49-F238E27FC236}">
                  <a16:creationId xmlns:a16="http://schemas.microsoft.com/office/drawing/2014/main" id="{F79DA8E4-387F-4DFB-AAE5-9BD95581833B}"/>
                </a:ext>
              </a:extLst>
            </p:cNvPr>
            <p:cNvPicPr>
              <a:picLocks noChangeAspect="1"/>
            </p:cNvPicPr>
            <p:nvPr/>
          </p:nvPicPr>
          <p:blipFill rotWithShape="1">
            <a:blip r:embed="rId2"/>
            <a:srcRect t="4079"/>
            <a:stretch/>
          </p:blipFill>
          <p:spPr>
            <a:xfrm>
              <a:off x="457576" y="938357"/>
              <a:ext cx="4972939" cy="3577560"/>
            </a:xfrm>
            <a:prstGeom prst="rect">
              <a:avLst/>
            </a:prstGeom>
          </p:spPr>
        </p:pic>
        <p:sp>
          <p:nvSpPr>
            <p:cNvPr id="26" name="Rectangle 25">
              <a:extLst>
                <a:ext uri="{FF2B5EF4-FFF2-40B4-BE49-F238E27FC236}">
                  <a16:creationId xmlns:a16="http://schemas.microsoft.com/office/drawing/2014/main" id="{46F98581-5D02-FC00-FACB-0C24D50492F4}"/>
                </a:ext>
              </a:extLst>
            </p:cNvPr>
            <p:cNvSpPr/>
            <p:nvPr/>
          </p:nvSpPr>
          <p:spPr>
            <a:xfrm>
              <a:off x="644113" y="1069461"/>
              <a:ext cx="724058" cy="31621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27" name="Rectangle 26">
              <a:extLst>
                <a:ext uri="{FF2B5EF4-FFF2-40B4-BE49-F238E27FC236}">
                  <a16:creationId xmlns:a16="http://schemas.microsoft.com/office/drawing/2014/main" id="{4FE590B8-20BD-078D-2376-0E3AAFFAAD0F}"/>
                </a:ext>
              </a:extLst>
            </p:cNvPr>
            <p:cNvSpPr/>
            <p:nvPr/>
          </p:nvSpPr>
          <p:spPr>
            <a:xfrm>
              <a:off x="574566" y="1055278"/>
              <a:ext cx="724058" cy="2866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16" name="TextBox 15">
              <a:extLst>
                <a:ext uri="{FF2B5EF4-FFF2-40B4-BE49-F238E27FC236}">
                  <a16:creationId xmlns:a16="http://schemas.microsoft.com/office/drawing/2014/main" id="{658C4571-81D5-9F77-7A06-FB138C1D5DC3}"/>
                </a:ext>
              </a:extLst>
            </p:cNvPr>
            <p:cNvSpPr txBox="1"/>
            <p:nvPr/>
          </p:nvSpPr>
          <p:spPr>
            <a:xfrm flipH="1">
              <a:off x="734070" y="1094319"/>
              <a:ext cx="950981" cy="176923"/>
            </a:xfrm>
            <a:prstGeom prst="rect">
              <a:avLst/>
            </a:prstGeom>
            <a:noFill/>
          </p:spPr>
          <p:txBody>
            <a:bodyPr wrap="square" rtlCol="0">
              <a:spAutoFit/>
            </a:bodyPr>
            <a:lstStyle/>
            <a:p>
              <a:r>
                <a:rPr lang="en-US" sz="933" dirty="0">
                  <a:latin typeface="Montserrat" pitchFamily="2" charset="77"/>
                </a:rPr>
                <a:t>Housewares</a:t>
              </a:r>
              <a:endParaRPr lang="en-TH" sz="933" dirty="0">
                <a:latin typeface="Montserrat" pitchFamily="2" charset="77"/>
              </a:endParaRPr>
            </a:p>
          </p:txBody>
        </p:sp>
        <p:sp>
          <p:nvSpPr>
            <p:cNvPr id="17" name="TextBox 16">
              <a:extLst>
                <a:ext uri="{FF2B5EF4-FFF2-40B4-BE49-F238E27FC236}">
                  <a16:creationId xmlns:a16="http://schemas.microsoft.com/office/drawing/2014/main" id="{620AD1E8-59A2-A0B4-0446-34140CE8E3C1}"/>
                </a:ext>
              </a:extLst>
            </p:cNvPr>
            <p:cNvSpPr txBox="1"/>
            <p:nvPr/>
          </p:nvSpPr>
          <p:spPr>
            <a:xfrm>
              <a:off x="856376" y="1402425"/>
              <a:ext cx="706368" cy="176923"/>
            </a:xfrm>
            <a:prstGeom prst="rect">
              <a:avLst/>
            </a:prstGeom>
            <a:noFill/>
          </p:spPr>
          <p:txBody>
            <a:bodyPr wrap="square" rtlCol="0">
              <a:spAutoFit/>
            </a:bodyPr>
            <a:lstStyle/>
            <a:p>
              <a:r>
                <a:rPr lang="en-US" sz="933" dirty="0">
                  <a:latin typeface="Montserrat" pitchFamily="2" charset="77"/>
                </a:rPr>
                <a:t>Telephony</a:t>
              </a:r>
              <a:endParaRPr lang="en-TH" sz="933" dirty="0">
                <a:latin typeface="Montserrat" pitchFamily="2" charset="77"/>
              </a:endParaRPr>
            </a:p>
          </p:txBody>
        </p:sp>
        <p:sp>
          <p:nvSpPr>
            <p:cNvPr id="18" name="TextBox 17">
              <a:extLst>
                <a:ext uri="{FF2B5EF4-FFF2-40B4-BE49-F238E27FC236}">
                  <a16:creationId xmlns:a16="http://schemas.microsoft.com/office/drawing/2014/main" id="{EBC640BD-3F80-7524-D753-C0B2964935FA}"/>
                </a:ext>
              </a:extLst>
            </p:cNvPr>
            <p:cNvSpPr txBox="1"/>
            <p:nvPr/>
          </p:nvSpPr>
          <p:spPr>
            <a:xfrm>
              <a:off x="660045" y="1710531"/>
              <a:ext cx="839413" cy="176923"/>
            </a:xfrm>
            <a:prstGeom prst="rect">
              <a:avLst/>
            </a:prstGeom>
            <a:noFill/>
          </p:spPr>
          <p:txBody>
            <a:bodyPr wrap="none" rtlCol="0">
              <a:spAutoFit/>
            </a:bodyPr>
            <a:lstStyle/>
            <a:p>
              <a:r>
                <a:rPr lang="en-US" sz="933" dirty="0">
                  <a:latin typeface="Montserrat" pitchFamily="2" charset="77"/>
                </a:rPr>
                <a:t>Watches &amp; gifts</a:t>
              </a:r>
              <a:endParaRPr lang="en-TH" sz="933" dirty="0">
                <a:latin typeface="Montserrat" pitchFamily="2" charset="77"/>
              </a:endParaRPr>
            </a:p>
          </p:txBody>
        </p:sp>
        <p:sp>
          <p:nvSpPr>
            <p:cNvPr id="19" name="TextBox 18">
              <a:extLst>
                <a:ext uri="{FF2B5EF4-FFF2-40B4-BE49-F238E27FC236}">
                  <a16:creationId xmlns:a16="http://schemas.microsoft.com/office/drawing/2014/main" id="{6CAE5F14-16E9-24B7-D0AA-670BCABE1E77}"/>
                </a:ext>
              </a:extLst>
            </p:cNvPr>
            <p:cNvSpPr txBox="1"/>
            <p:nvPr/>
          </p:nvSpPr>
          <p:spPr>
            <a:xfrm>
              <a:off x="856376" y="2018637"/>
              <a:ext cx="773623" cy="176923"/>
            </a:xfrm>
            <a:prstGeom prst="rect">
              <a:avLst/>
            </a:prstGeom>
            <a:noFill/>
          </p:spPr>
          <p:txBody>
            <a:bodyPr wrap="square" rtlCol="0">
              <a:spAutoFit/>
            </a:bodyPr>
            <a:lstStyle/>
            <a:p>
              <a:r>
                <a:rPr lang="en-US" sz="933" dirty="0">
                  <a:latin typeface="Montserrat" pitchFamily="2" charset="77"/>
                </a:rPr>
                <a:t>Perfumery</a:t>
              </a:r>
              <a:endParaRPr lang="en-TH" sz="933" dirty="0">
                <a:latin typeface="Montserrat" pitchFamily="2" charset="77"/>
              </a:endParaRPr>
            </a:p>
          </p:txBody>
        </p:sp>
        <p:sp>
          <p:nvSpPr>
            <p:cNvPr id="20" name="TextBox 19">
              <a:extLst>
                <a:ext uri="{FF2B5EF4-FFF2-40B4-BE49-F238E27FC236}">
                  <a16:creationId xmlns:a16="http://schemas.microsoft.com/office/drawing/2014/main" id="{1362810D-D112-72D8-AEB0-D0805E6232C3}"/>
                </a:ext>
              </a:extLst>
            </p:cNvPr>
            <p:cNvSpPr txBox="1"/>
            <p:nvPr/>
          </p:nvSpPr>
          <p:spPr>
            <a:xfrm>
              <a:off x="644981" y="2342959"/>
              <a:ext cx="917763" cy="176923"/>
            </a:xfrm>
            <a:prstGeom prst="rect">
              <a:avLst/>
            </a:prstGeom>
            <a:noFill/>
          </p:spPr>
          <p:txBody>
            <a:bodyPr wrap="square" rtlCol="0">
              <a:spAutoFit/>
            </a:bodyPr>
            <a:lstStyle/>
            <a:p>
              <a:r>
                <a:rPr lang="en-US" sz="933" dirty="0">
                  <a:latin typeface="Montserrat" pitchFamily="2" charset="77"/>
                </a:rPr>
                <a:t>Furniture Decor</a:t>
              </a:r>
              <a:endParaRPr lang="en-TH" sz="933" dirty="0">
                <a:latin typeface="Montserrat" pitchFamily="2" charset="77"/>
              </a:endParaRPr>
            </a:p>
          </p:txBody>
        </p:sp>
        <p:sp>
          <p:nvSpPr>
            <p:cNvPr id="21" name="TextBox 20">
              <a:extLst>
                <a:ext uri="{FF2B5EF4-FFF2-40B4-BE49-F238E27FC236}">
                  <a16:creationId xmlns:a16="http://schemas.microsoft.com/office/drawing/2014/main" id="{713A21B2-C40C-8406-5796-715905E0119D}"/>
                </a:ext>
              </a:extLst>
            </p:cNvPr>
            <p:cNvSpPr txBox="1"/>
            <p:nvPr/>
          </p:nvSpPr>
          <p:spPr>
            <a:xfrm>
              <a:off x="737415" y="2650531"/>
              <a:ext cx="746839" cy="176923"/>
            </a:xfrm>
            <a:prstGeom prst="rect">
              <a:avLst/>
            </a:prstGeom>
            <a:noFill/>
          </p:spPr>
          <p:txBody>
            <a:bodyPr wrap="none" rtlCol="0">
              <a:spAutoFit/>
            </a:bodyPr>
            <a:lstStyle/>
            <a:p>
              <a:r>
                <a:rPr lang="en-US" sz="933" dirty="0">
                  <a:latin typeface="Montserrat" pitchFamily="2" charset="77"/>
                </a:rPr>
                <a:t>Sports leisure</a:t>
              </a:r>
              <a:endParaRPr lang="en-TH" sz="933" dirty="0">
                <a:latin typeface="Montserrat" pitchFamily="2" charset="77"/>
              </a:endParaRPr>
            </a:p>
          </p:txBody>
        </p:sp>
        <p:sp>
          <p:nvSpPr>
            <p:cNvPr id="22" name="TextBox 21">
              <a:extLst>
                <a:ext uri="{FF2B5EF4-FFF2-40B4-BE49-F238E27FC236}">
                  <a16:creationId xmlns:a16="http://schemas.microsoft.com/office/drawing/2014/main" id="{23FC1D7B-9A51-D24F-2550-9A53DB05AEF8}"/>
                </a:ext>
              </a:extLst>
            </p:cNvPr>
            <p:cNvSpPr txBox="1"/>
            <p:nvPr/>
          </p:nvSpPr>
          <p:spPr>
            <a:xfrm>
              <a:off x="644113" y="2975387"/>
              <a:ext cx="847829" cy="176923"/>
            </a:xfrm>
            <a:prstGeom prst="rect">
              <a:avLst/>
            </a:prstGeom>
            <a:noFill/>
          </p:spPr>
          <p:txBody>
            <a:bodyPr wrap="none" rtlCol="0">
              <a:spAutoFit/>
            </a:bodyPr>
            <a:lstStyle/>
            <a:p>
              <a:r>
                <a:rPr lang="en-US" sz="933" dirty="0">
                  <a:latin typeface="Montserrat" pitchFamily="2" charset="77"/>
                </a:rPr>
                <a:t>Bed, bath, table</a:t>
              </a:r>
              <a:endParaRPr lang="en-TH" sz="933" dirty="0">
                <a:latin typeface="Montserrat" pitchFamily="2" charset="77"/>
              </a:endParaRPr>
            </a:p>
          </p:txBody>
        </p:sp>
        <p:sp>
          <p:nvSpPr>
            <p:cNvPr id="23" name="TextBox 22">
              <a:extLst>
                <a:ext uri="{FF2B5EF4-FFF2-40B4-BE49-F238E27FC236}">
                  <a16:creationId xmlns:a16="http://schemas.microsoft.com/office/drawing/2014/main" id="{43CEC3EB-DE94-D1DE-9144-B06E60E79956}"/>
                </a:ext>
              </a:extLst>
            </p:cNvPr>
            <p:cNvSpPr txBox="1"/>
            <p:nvPr/>
          </p:nvSpPr>
          <p:spPr>
            <a:xfrm>
              <a:off x="1020245" y="3283493"/>
              <a:ext cx="338073" cy="176923"/>
            </a:xfrm>
            <a:prstGeom prst="rect">
              <a:avLst/>
            </a:prstGeom>
            <a:noFill/>
          </p:spPr>
          <p:txBody>
            <a:bodyPr wrap="none" rtlCol="0">
              <a:spAutoFit/>
            </a:bodyPr>
            <a:lstStyle/>
            <a:p>
              <a:r>
                <a:rPr lang="en-US" sz="933" dirty="0">
                  <a:latin typeface="Montserrat" pitchFamily="2" charset="77"/>
                </a:rPr>
                <a:t>Toys</a:t>
              </a:r>
              <a:endParaRPr lang="en-TH" sz="933" dirty="0">
                <a:latin typeface="Montserrat" pitchFamily="2" charset="77"/>
              </a:endParaRPr>
            </a:p>
          </p:txBody>
        </p:sp>
        <p:sp>
          <p:nvSpPr>
            <p:cNvPr id="24" name="TextBox 23">
              <a:extLst>
                <a:ext uri="{FF2B5EF4-FFF2-40B4-BE49-F238E27FC236}">
                  <a16:creationId xmlns:a16="http://schemas.microsoft.com/office/drawing/2014/main" id="{3961F8CF-9345-ED36-C1D3-D88437A29BB4}"/>
                </a:ext>
              </a:extLst>
            </p:cNvPr>
            <p:cNvSpPr txBox="1"/>
            <p:nvPr/>
          </p:nvSpPr>
          <p:spPr>
            <a:xfrm>
              <a:off x="617935" y="3607815"/>
              <a:ext cx="867065" cy="176923"/>
            </a:xfrm>
            <a:prstGeom prst="rect">
              <a:avLst/>
            </a:prstGeom>
            <a:noFill/>
          </p:spPr>
          <p:txBody>
            <a:bodyPr wrap="none" rtlCol="0">
              <a:spAutoFit/>
            </a:bodyPr>
            <a:lstStyle/>
            <a:p>
              <a:r>
                <a:rPr lang="en-US" sz="933" dirty="0">
                  <a:latin typeface="Montserrat" pitchFamily="2" charset="77"/>
                </a:rPr>
                <a:t>Health &amp; Beauty</a:t>
              </a:r>
              <a:endParaRPr lang="en-TH" sz="933" dirty="0">
                <a:latin typeface="Montserrat" pitchFamily="2" charset="77"/>
              </a:endParaRPr>
            </a:p>
          </p:txBody>
        </p:sp>
        <p:sp>
          <p:nvSpPr>
            <p:cNvPr id="25" name="TextBox 24">
              <a:extLst>
                <a:ext uri="{FF2B5EF4-FFF2-40B4-BE49-F238E27FC236}">
                  <a16:creationId xmlns:a16="http://schemas.microsoft.com/office/drawing/2014/main" id="{291B6929-F913-4181-E64E-9F180B0E94E6}"/>
                </a:ext>
              </a:extLst>
            </p:cNvPr>
            <p:cNvSpPr txBox="1"/>
            <p:nvPr/>
          </p:nvSpPr>
          <p:spPr>
            <a:xfrm>
              <a:off x="1029863" y="3915387"/>
              <a:ext cx="356108" cy="176923"/>
            </a:xfrm>
            <a:prstGeom prst="rect">
              <a:avLst/>
            </a:prstGeom>
            <a:noFill/>
          </p:spPr>
          <p:txBody>
            <a:bodyPr wrap="none" rtlCol="0">
              <a:spAutoFit/>
            </a:bodyPr>
            <a:lstStyle/>
            <a:p>
              <a:r>
                <a:rPr lang="en-US" sz="933" dirty="0">
                  <a:latin typeface="Montserrat" pitchFamily="2" charset="77"/>
                </a:rPr>
                <a:t>Auto</a:t>
              </a:r>
              <a:endParaRPr lang="en-TH" sz="933" dirty="0">
                <a:latin typeface="Montserrat" pitchFamily="2" charset="77"/>
              </a:endParaRPr>
            </a:p>
          </p:txBody>
        </p:sp>
      </p:grpSp>
      <p:sp>
        <p:nvSpPr>
          <p:cNvPr id="30" name="Google Shape;236;p36">
            <a:extLst>
              <a:ext uri="{FF2B5EF4-FFF2-40B4-BE49-F238E27FC236}">
                <a16:creationId xmlns:a16="http://schemas.microsoft.com/office/drawing/2014/main" id="{776AB715-8608-C4E5-4F0C-95E423CE9D35}"/>
              </a:ext>
            </a:extLst>
          </p:cNvPr>
          <p:cNvSpPr txBox="1">
            <a:spLocks noGrp="1"/>
          </p:cNvSpPr>
          <p:nvPr>
            <p:ph type="subTitle" idx="1"/>
          </p:nvPr>
        </p:nvSpPr>
        <p:spPr>
          <a:xfrm>
            <a:off x="7906723" y="2656940"/>
            <a:ext cx="3692477" cy="2541235"/>
          </a:xfrm>
          <a:prstGeom prst="rect">
            <a:avLst/>
          </a:prstGeom>
        </p:spPr>
        <p:txBody>
          <a:bodyPr spcFirstLastPara="1" vert="horz" wrap="square" lIns="121900" tIns="121900" rIns="121900" bIns="121900" rtlCol="0" anchor="t" anchorCtr="0">
            <a:noAutofit/>
          </a:bodyPr>
          <a:lstStyle/>
          <a:p>
            <a:pPr marL="228594" indent="-228594" algn="l">
              <a:spcAft>
                <a:spcPts val="2133"/>
              </a:spcAft>
              <a:buFont typeface="Arial" panose="020B0604020202020204" pitchFamily="34" charset="0"/>
              <a:buChar char="•"/>
            </a:pPr>
            <a:r>
              <a:rPr lang="en-TH" sz="1300" dirty="0">
                <a:solidFill>
                  <a:schemeClr val="tx1"/>
                </a:solidFill>
              </a:rPr>
              <a:t>“Bed, bath, and table” &amp; “Health &amp; Beauty” are among the top purchased categories.</a:t>
            </a:r>
          </a:p>
          <a:p>
            <a:pPr marL="228594" indent="-228594" algn="l">
              <a:spcAft>
                <a:spcPts val="2133"/>
              </a:spcAft>
              <a:buFont typeface="Arial" panose="020B0604020202020204" pitchFamily="34" charset="0"/>
              <a:buChar char="•"/>
            </a:pPr>
            <a:r>
              <a:rPr lang="en-TH" sz="1300" dirty="0">
                <a:solidFill>
                  <a:schemeClr val="tx1"/>
                </a:solidFill>
              </a:rPr>
              <a:t>Products are heavily purchased between 12PM – 4PM.</a:t>
            </a:r>
          </a:p>
          <a:p>
            <a:pPr marL="228594" indent="-228594" algn="l">
              <a:spcAft>
                <a:spcPts val="2133"/>
              </a:spcAft>
              <a:buFont typeface="Arial" panose="020B0604020202020204" pitchFamily="34" charset="0"/>
              <a:buChar char="•"/>
            </a:pPr>
            <a:r>
              <a:rPr lang="en-TH" sz="1300" dirty="0">
                <a:solidFill>
                  <a:schemeClr val="tx1"/>
                </a:solidFill>
              </a:rPr>
              <a:t>Products are least purchased between 1AM and 6AM</a:t>
            </a:r>
            <a:r>
              <a:rPr lang="en-TH" sz="1300" dirty="0"/>
              <a:t>.</a:t>
            </a:r>
          </a:p>
          <a:p>
            <a:pPr marL="228594" indent="-228594" algn="l">
              <a:spcAft>
                <a:spcPts val="2133"/>
              </a:spcAft>
              <a:buFont typeface="Arial" panose="020B0604020202020204" pitchFamily="34" charset="0"/>
              <a:buChar char="•"/>
            </a:pPr>
            <a:endParaRPr sz="1300" dirty="0">
              <a:solidFill>
                <a:schemeClr val="tx1"/>
              </a:solidFill>
            </a:endParaRPr>
          </a:p>
        </p:txBody>
      </p:sp>
      <p:sp>
        <p:nvSpPr>
          <p:cNvPr id="2" name="TextBox 1">
            <a:extLst>
              <a:ext uri="{FF2B5EF4-FFF2-40B4-BE49-F238E27FC236}">
                <a16:creationId xmlns:a16="http://schemas.microsoft.com/office/drawing/2014/main" id="{15D3856F-2D96-000D-3B95-92C0CE9C6BC9}"/>
              </a:ext>
            </a:extLst>
          </p:cNvPr>
          <p:cNvSpPr txBox="1"/>
          <p:nvPr/>
        </p:nvSpPr>
        <p:spPr>
          <a:xfrm>
            <a:off x="8151036" y="1836268"/>
            <a:ext cx="2901277" cy="584775"/>
          </a:xfrm>
          <a:prstGeom prst="rect">
            <a:avLst/>
          </a:prstGeom>
          <a:noFill/>
        </p:spPr>
        <p:txBody>
          <a:bodyPr wrap="square" rtlCol="0">
            <a:spAutoFit/>
          </a:bodyPr>
          <a:lstStyle/>
          <a:p>
            <a:r>
              <a:rPr lang="en-TH" sz="1600" b="1" dirty="0"/>
              <a:t>Choosing the optimal time &amp; product for business actions </a:t>
            </a:r>
          </a:p>
        </p:txBody>
      </p:sp>
      <p:sp>
        <p:nvSpPr>
          <p:cNvPr id="3" name="TextBox 2">
            <a:extLst>
              <a:ext uri="{FF2B5EF4-FFF2-40B4-BE49-F238E27FC236}">
                <a16:creationId xmlns:a16="http://schemas.microsoft.com/office/drawing/2014/main" id="{D8E335C5-E5E9-09F0-ADA1-038D15205946}"/>
              </a:ext>
            </a:extLst>
          </p:cNvPr>
          <p:cNvSpPr txBox="1"/>
          <p:nvPr/>
        </p:nvSpPr>
        <p:spPr>
          <a:xfrm>
            <a:off x="1645640" y="1044906"/>
            <a:ext cx="4483920" cy="276999"/>
          </a:xfrm>
          <a:prstGeom prst="rect">
            <a:avLst/>
          </a:prstGeom>
          <a:noFill/>
        </p:spPr>
        <p:txBody>
          <a:bodyPr wrap="none" rtlCol="0">
            <a:spAutoFit/>
          </a:bodyPr>
          <a:lstStyle/>
          <a:p>
            <a:r>
              <a:rPr lang="en-TH" sz="1200" b="1" dirty="0">
                <a:latin typeface="Montserrat" pitchFamily="2" charset="77"/>
              </a:rPr>
              <a:t>Heatmap of Product Category Purchases by the Hour</a:t>
            </a:r>
          </a:p>
        </p:txBody>
      </p:sp>
    </p:spTree>
    <p:extLst>
      <p:ext uri="{BB962C8B-B14F-4D97-AF65-F5344CB8AC3E}">
        <p14:creationId xmlns:p14="http://schemas.microsoft.com/office/powerpoint/2010/main" val="339239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885012" y="319767"/>
            <a:ext cx="10353191" cy="763600"/>
          </a:xfrm>
          <a:prstGeom prst="rect">
            <a:avLst/>
          </a:prstGeom>
        </p:spPr>
        <p:txBody>
          <a:bodyPr spcFirstLastPara="1" vert="horz" wrap="square" lIns="121900" tIns="121900" rIns="121900" bIns="121900" rtlCol="0" anchor="t" anchorCtr="0">
            <a:noAutofit/>
          </a:bodyPr>
          <a:lstStyle/>
          <a:p>
            <a:r>
              <a:rPr lang="en" sz="2667" b="1" dirty="0">
                <a:solidFill>
                  <a:schemeClr val="accent1">
                    <a:lumMod val="75000"/>
                  </a:schemeClr>
                </a:solidFill>
              </a:rPr>
              <a:t>Customer Segmentation &amp; Order Reviews</a:t>
            </a:r>
            <a:endParaRPr sz="2667" b="1" dirty="0">
              <a:solidFill>
                <a:schemeClr val="accent1">
                  <a:lumMod val="75000"/>
                </a:schemeClr>
              </a:solidFill>
            </a:endParaRPr>
          </a:p>
        </p:txBody>
      </p:sp>
      <p:pic>
        <p:nvPicPr>
          <p:cNvPr id="10" name="Picture 9">
            <a:extLst>
              <a:ext uri="{FF2B5EF4-FFF2-40B4-BE49-F238E27FC236}">
                <a16:creationId xmlns:a16="http://schemas.microsoft.com/office/drawing/2014/main" id="{C2778980-1785-76AE-2E8F-50710BEF5523}"/>
              </a:ext>
            </a:extLst>
          </p:cNvPr>
          <p:cNvPicPr>
            <a:picLocks noChangeAspect="1"/>
          </p:cNvPicPr>
          <p:nvPr/>
        </p:nvPicPr>
        <p:blipFill rotWithShape="1">
          <a:blip r:embed="rId3"/>
          <a:srcRect t="7093"/>
          <a:stretch/>
        </p:blipFill>
        <p:spPr>
          <a:xfrm>
            <a:off x="717656" y="2534477"/>
            <a:ext cx="5940062" cy="3427416"/>
          </a:xfrm>
          <a:prstGeom prst="rect">
            <a:avLst/>
          </a:prstGeom>
        </p:spPr>
      </p:pic>
      <p:sp>
        <p:nvSpPr>
          <p:cNvPr id="13" name="Google Shape;236;p36">
            <a:extLst>
              <a:ext uri="{FF2B5EF4-FFF2-40B4-BE49-F238E27FC236}">
                <a16:creationId xmlns:a16="http://schemas.microsoft.com/office/drawing/2014/main" id="{CD2DF468-53FF-DF23-CDB1-9A96FB4FDDF3}"/>
              </a:ext>
            </a:extLst>
          </p:cNvPr>
          <p:cNvSpPr txBox="1">
            <a:spLocks/>
          </p:cNvSpPr>
          <p:nvPr/>
        </p:nvSpPr>
        <p:spPr>
          <a:xfrm>
            <a:off x="717656" y="960862"/>
            <a:ext cx="11099970" cy="138635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228594" indent="-228594" algn="l">
              <a:spcAft>
                <a:spcPts val="2133"/>
              </a:spcAft>
              <a:buFont typeface="Arial" panose="020B0604020202020204" pitchFamily="34" charset="0"/>
              <a:buChar char="•"/>
            </a:pPr>
            <a:r>
              <a:rPr lang="en-US" sz="1333" b="0" dirty="0">
                <a:solidFill>
                  <a:schemeClr val="tx1"/>
                </a:solidFill>
                <a:latin typeface="Montserrat" pitchFamily="2" charset="77"/>
              </a:rPr>
              <a:t>There is not a drastic difference in clusters between how they rate products.</a:t>
            </a:r>
          </a:p>
          <a:p>
            <a:pPr marL="228594" indent="-228594" algn="l">
              <a:spcAft>
                <a:spcPts val="2133"/>
              </a:spcAft>
              <a:buFont typeface="Arial" panose="020B0604020202020204" pitchFamily="34" charset="0"/>
              <a:buChar char="•"/>
            </a:pPr>
            <a:r>
              <a:rPr lang="en-US" sz="1333" b="0" dirty="0">
                <a:solidFill>
                  <a:schemeClr val="tx1"/>
                </a:solidFill>
                <a:latin typeface="Montserrat" pitchFamily="2" charset="77"/>
              </a:rPr>
              <a:t>Large percentage of people give 5-star reviews, those that don’t mainly are the ones who don’t receive an order.</a:t>
            </a:r>
          </a:p>
        </p:txBody>
      </p:sp>
      <p:sp>
        <p:nvSpPr>
          <p:cNvPr id="16" name="TextBox 15">
            <a:extLst>
              <a:ext uri="{FF2B5EF4-FFF2-40B4-BE49-F238E27FC236}">
                <a16:creationId xmlns:a16="http://schemas.microsoft.com/office/drawing/2014/main" id="{1B63E269-14A4-57CA-EF2A-755F202AB161}"/>
              </a:ext>
            </a:extLst>
          </p:cNvPr>
          <p:cNvSpPr txBox="1"/>
          <p:nvPr/>
        </p:nvSpPr>
        <p:spPr>
          <a:xfrm>
            <a:off x="2071896" y="2107095"/>
            <a:ext cx="2297424" cy="276999"/>
          </a:xfrm>
          <a:prstGeom prst="rect">
            <a:avLst/>
          </a:prstGeom>
          <a:noFill/>
        </p:spPr>
        <p:txBody>
          <a:bodyPr wrap="none" rtlCol="0">
            <a:spAutoFit/>
          </a:bodyPr>
          <a:lstStyle/>
          <a:p>
            <a:r>
              <a:rPr lang="en-TH" sz="1200" b="1" dirty="0">
                <a:latin typeface="Montserrat" pitchFamily="2" charset="77"/>
              </a:rPr>
              <a:t>Review Scores by Clusters</a:t>
            </a:r>
          </a:p>
        </p:txBody>
      </p:sp>
      <p:pic>
        <p:nvPicPr>
          <p:cNvPr id="18" name="Picture 17" descr="A graph of a bar&#10;&#10;Description automatically generated">
            <a:extLst>
              <a:ext uri="{FF2B5EF4-FFF2-40B4-BE49-F238E27FC236}">
                <a16:creationId xmlns:a16="http://schemas.microsoft.com/office/drawing/2014/main" id="{223CBB8A-871C-D11D-6B1D-F855C2A56F68}"/>
              </a:ext>
            </a:extLst>
          </p:cNvPr>
          <p:cNvPicPr>
            <a:picLocks noChangeAspect="1"/>
          </p:cNvPicPr>
          <p:nvPr/>
        </p:nvPicPr>
        <p:blipFill rotWithShape="1">
          <a:blip r:embed="rId4"/>
          <a:srcRect t="7613"/>
          <a:stretch/>
        </p:blipFill>
        <p:spPr>
          <a:xfrm>
            <a:off x="7158360" y="2613990"/>
            <a:ext cx="5126405" cy="2875505"/>
          </a:xfrm>
          <a:prstGeom prst="rect">
            <a:avLst/>
          </a:prstGeom>
        </p:spPr>
      </p:pic>
      <p:sp>
        <p:nvSpPr>
          <p:cNvPr id="19" name="TextBox 18">
            <a:extLst>
              <a:ext uri="{FF2B5EF4-FFF2-40B4-BE49-F238E27FC236}">
                <a16:creationId xmlns:a16="http://schemas.microsoft.com/office/drawing/2014/main" id="{2C5D2604-A4FB-A567-E3C8-798AAA33684A}"/>
              </a:ext>
            </a:extLst>
          </p:cNvPr>
          <p:cNvSpPr txBox="1"/>
          <p:nvPr/>
        </p:nvSpPr>
        <p:spPr>
          <a:xfrm>
            <a:off x="7279118" y="2234383"/>
            <a:ext cx="4378122" cy="246221"/>
          </a:xfrm>
          <a:prstGeom prst="rect">
            <a:avLst/>
          </a:prstGeom>
          <a:noFill/>
        </p:spPr>
        <p:txBody>
          <a:bodyPr wrap="none" rtlCol="0">
            <a:spAutoFit/>
          </a:bodyPr>
          <a:lstStyle/>
          <a:p>
            <a:r>
              <a:rPr lang="en-TH" sz="1000" b="1" dirty="0">
                <a:latin typeface="Montserrat" pitchFamily="2" charset="77"/>
              </a:rPr>
              <a:t>Review Scores of Customers who Don’t Receive their product. </a:t>
            </a:r>
          </a:p>
        </p:txBody>
      </p:sp>
    </p:spTree>
    <p:extLst>
      <p:ext uri="{BB962C8B-B14F-4D97-AF65-F5344CB8AC3E}">
        <p14:creationId xmlns:p14="http://schemas.microsoft.com/office/powerpoint/2010/main" val="2835244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885012" y="319767"/>
            <a:ext cx="10353191" cy="763600"/>
          </a:xfrm>
          <a:prstGeom prst="rect">
            <a:avLst/>
          </a:prstGeom>
        </p:spPr>
        <p:txBody>
          <a:bodyPr spcFirstLastPara="1" vert="horz" wrap="square" lIns="121900" tIns="121900" rIns="121900" bIns="121900" rtlCol="0" anchor="t" anchorCtr="0">
            <a:noAutofit/>
          </a:bodyPr>
          <a:lstStyle/>
          <a:p>
            <a:r>
              <a:rPr lang="en" sz="2667" b="1" dirty="0">
                <a:solidFill>
                  <a:schemeClr val="accent1">
                    <a:lumMod val="75000"/>
                  </a:schemeClr>
                </a:solidFill>
              </a:rPr>
              <a:t>Customer Segmentation &amp; Order Reviews</a:t>
            </a:r>
            <a:endParaRPr sz="2667" b="1" dirty="0">
              <a:solidFill>
                <a:schemeClr val="accent1">
                  <a:lumMod val="75000"/>
                </a:schemeClr>
              </a:solidFill>
            </a:endParaRPr>
          </a:p>
        </p:txBody>
      </p:sp>
      <p:sp>
        <p:nvSpPr>
          <p:cNvPr id="13" name="Google Shape;236;p36">
            <a:extLst>
              <a:ext uri="{FF2B5EF4-FFF2-40B4-BE49-F238E27FC236}">
                <a16:creationId xmlns:a16="http://schemas.microsoft.com/office/drawing/2014/main" id="{CD2DF468-53FF-DF23-CDB1-9A96FB4FDDF3}"/>
              </a:ext>
            </a:extLst>
          </p:cNvPr>
          <p:cNvSpPr txBox="1">
            <a:spLocks/>
          </p:cNvSpPr>
          <p:nvPr/>
        </p:nvSpPr>
        <p:spPr>
          <a:xfrm>
            <a:off x="767352" y="1083368"/>
            <a:ext cx="10543073" cy="10038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228594" indent="-228594" algn="l">
              <a:spcAft>
                <a:spcPts val="2133"/>
              </a:spcAft>
              <a:buFont typeface="Arial" panose="020B0604020202020204" pitchFamily="34" charset="0"/>
              <a:buChar char="•"/>
            </a:pPr>
            <a:r>
              <a:rPr lang="en-US" sz="1333" b="0" dirty="0">
                <a:solidFill>
                  <a:schemeClr val="tx1"/>
                </a:solidFill>
                <a:latin typeface="Montserrat" pitchFamily="2" charset="77"/>
              </a:rPr>
              <a:t>Understanding customer sentiment and common themes within well-performing and underperforming products.</a:t>
            </a:r>
          </a:p>
          <a:p>
            <a:pPr marL="228594" indent="-228594" algn="l">
              <a:spcAft>
                <a:spcPts val="2133"/>
              </a:spcAft>
              <a:buFont typeface="Arial" panose="020B0604020202020204" pitchFamily="34" charset="0"/>
              <a:buChar char="•"/>
            </a:pPr>
            <a:r>
              <a:rPr lang="en-US" sz="1333" b="0" dirty="0">
                <a:solidFill>
                  <a:schemeClr val="tx1"/>
                </a:solidFill>
                <a:latin typeface="Montserrat" pitchFamily="2" charset="77"/>
              </a:rPr>
              <a:t>Positively associated words as found for higher scores and negatively associated words are found for lower scores.</a:t>
            </a:r>
          </a:p>
          <a:p>
            <a:pPr marL="0" indent="0" algn="l">
              <a:spcAft>
                <a:spcPts val="2133"/>
              </a:spcAft>
            </a:pPr>
            <a:r>
              <a:rPr lang="en-US" sz="1333" b="0" dirty="0">
                <a:solidFill>
                  <a:schemeClr val="tx1"/>
                </a:solidFill>
                <a:latin typeface="Montserrat" pitchFamily="2" charset="77"/>
              </a:rPr>
              <a:t> </a:t>
            </a:r>
          </a:p>
        </p:txBody>
      </p:sp>
      <p:pic>
        <p:nvPicPr>
          <p:cNvPr id="8" name="Picture 7" descr="A close-up of words&#10;&#10;Description automatically generated">
            <a:extLst>
              <a:ext uri="{FF2B5EF4-FFF2-40B4-BE49-F238E27FC236}">
                <a16:creationId xmlns:a16="http://schemas.microsoft.com/office/drawing/2014/main" id="{1E601AE6-1A53-0897-723C-EE5E38305831}"/>
              </a:ext>
            </a:extLst>
          </p:cNvPr>
          <p:cNvPicPr>
            <a:picLocks noChangeAspect="1"/>
          </p:cNvPicPr>
          <p:nvPr/>
        </p:nvPicPr>
        <p:blipFill>
          <a:blip r:embed="rId3"/>
          <a:stretch>
            <a:fillRect/>
          </a:stretch>
        </p:blipFill>
        <p:spPr>
          <a:xfrm>
            <a:off x="695461" y="2769078"/>
            <a:ext cx="5109228" cy="2632916"/>
          </a:xfrm>
          <a:prstGeom prst="rect">
            <a:avLst/>
          </a:prstGeom>
        </p:spPr>
        <p:style>
          <a:lnRef idx="2">
            <a:schemeClr val="dk1"/>
          </a:lnRef>
          <a:fillRef idx="1">
            <a:schemeClr val="lt1"/>
          </a:fillRef>
          <a:effectRef idx="0">
            <a:schemeClr val="dk1"/>
          </a:effectRef>
          <a:fontRef idx="minor">
            <a:schemeClr val="dk1"/>
          </a:fontRef>
        </p:style>
      </p:pic>
      <p:sp>
        <p:nvSpPr>
          <p:cNvPr id="9" name="Google Shape;236;p36">
            <a:extLst>
              <a:ext uri="{FF2B5EF4-FFF2-40B4-BE49-F238E27FC236}">
                <a16:creationId xmlns:a16="http://schemas.microsoft.com/office/drawing/2014/main" id="{B4AAE360-11E1-8508-9A88-6988C28857C9}"/>
              </a:ext>
            </a:extLst>
          </p:cNvPr>
          <p:cNvSpPr txBox="1">
            <a:spLocks/>
          </p:cNvSpPr>
          <p:nvPr/>
        </p:nvSpPr>
        <p:spPr>
          <a:xfrm>
            <a:off x="1343926" y="2248198"/>
            <a:ext cx="3812297" cy="60402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lgn="l">
              <a:spcAft>
                <a:spcPts val="2133"/>
              </a:spcAft>
            </a:pPr>
            <a:r>
              <a:rPr lang="en-US" sz="1333" dirty="0">
                <a:solidFill>
                  <a:schemeClr val="tx1"/>
                </a:solidFill>
                <a:latin typeface="Montserrat" pitchFamily="2" charset="77"/>
              </a:rPr>
              <a:t>Product Review scores between 3 - 5</a:t>
            </a:r>
          </a:p>
        </p:txBody>
      </p:sp>
      <p:pic>
        <p:nvPicPr>
          <p:cNvPr id="12" name="Picture 11" descr="A close-up of words&#10;&#10;Description automatically generated">
            <a:extLst>
              <a:ext uri="{FF2B5EF4-FFF2-40B4-BE49-F238E27FC236}">
                <a16:creationId xmlns:a16="http://schemas.microsoft.com/office/drawing/2014/main" id="{99B74756-3BB8-ED05-D4A1-1674C9A12BBA}"/>
              </a:ext>
            </a:extLst>
          </p:cNvPr>
          <p:cNvPicPr>
            <a:picLocks noChangeAspect="1"/>
          </p:cNvPicPr>
          <p:nvPr/>
        </p:nvPicPr>
        <p:blipFill>
          <a:blip r:embed="rId4"/>
          <a:stretch>
            <a:fillRect/>
          </a:stretch>
        </p:blipFill>
        <p:spPr>
          <a:xfrm>
            <a:off x="6271340" y="2799969"/>
            <a:ext cx="5204050" cy="2602025"/>
          </a:xfrm>
          <a:prstGeom prst="rect">
            <a:avLst/>
          </a:prstGeom>
        </p:spPr>
        <p:style>
          <a:lnRef idx="2">
            <a:schemeClr val="dk1"/>
          </a:lnRef>
          <a:fillRef idx="1">
            <a:schemeClr val="lt1"/>
          </a:fillRef>
          <a:effectRef idx="0">
            <a:schemeClr val="dk1"/>
          </a:effectRef>
          <a:fontRef idx="minor">
            <a:schemeClr val="dk1"/>
          </a:fontRef>
        </p:style>
      </p:pic>
      <p:sp>
        <p:nvSpPr>
          <p:cNvPr id="14" name="Google Shape;236;p36">
            <a:extLst>
              <a:ext uri="{FF2B5EF4-FFF2-40B4-BE49-F238E27FC236}">
                <a16:creationId xmlns:a16="http://schemas.microsoft.com/office/drawing/2014/main" id="{CEA7E5DD-E1FE-8D4F-38CF-A57853ED55EB}"/>
              </a:ext>
            </a:extLst>
          </p:cNvPr>
          <p:cNvSpPr txBox="1">
            <a:spLocks/>
          </p:cNvSpPr>
          <p:nvPr/>
        </p:nvSpPr>
        <p:spPr>
          <a:xfrm>
            <a:off x="7082772" y="2300456"/>
            <a:ext cx="5109228" cy="49951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lgn="l">
              <a:spcAft>
                <a:spcPts val="2133"/>
              </a:spcAft>
            </a:pPr>
            <a:r>
              <a:rPr lang="en-US" sz="1333" dirty="0">
                <a:solidFill>
                  <a:schemeClr val="tx1"/>
                </a:solidFill>
                <a:latin typeface="Montserrat" pitchFamily="2" charset="77"/>
              </a:rPr>
              <a:t>Product Review scores between 1-2</a:t>
            </a:r>
          </a:p>
        </p:txBody>
      </p:sp>
    </p:spTree>
    <p:extLst>
      <p:ext uri="{BB962C8B-B14F-4D97-AF65-F5344CB8AC3E}">
        <p14:creationId xmlns:p14="http://schemas.microsoft.com/office/powerpoint/2010/main" val="616631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5F0A-D2C9-7115-A769-587003D5F112}"/>
              </a:ext>
            </a:extLst>
          </p:cNvPr>
          <p:cNvSpPr>
            <a:spLocks noGrp="1"/>
          </p:cNvSpPr>
          <p:nvPr>
            <p:ph type="ctrTitle"/>
          </p:nvPr>
        </p:nvSpPr>
        <p:spPr>
          <a:xfrm>
            <a:off x="4439256" y="1920811"/>
            <a:ext cx="9027600" cy="2736800"/>
          </a:xfrm>
        </p:spPr>
        <p:txBody>
          <a:bodyPr/>
          <a:lstStyle/>
          <a:p>
            <a:r>
              <a:rPr lang="en-TH" b="1" dirty="0"/>
              <a:t>Conclusion</a:t>
            </a:r>
          </a:p>
        </p:txBody>
      </p:sp>
      <p:sp>
        <p:nvSpPr>
          <p:cNvPr id="5" name="Google Shape;200;p32">
            <a:extLst>
              <a:ext uri="{FF2B5EF4-FFF2-40B4-BE49-F238E27FC236}">
                <a16:creationId xmlns:a16="http://schemas.microsoft.com/office/drawing/2014/main" id="{C9FC48E2-D2A2-9822-01DA-AE21F5A502A6}"/>
              </a:ext>
            </a:extLst>
          </p:cNvPr>
          <p:cNvSpPr txBox="1">
            <a:spLocks noGrp="1"/>
          </p:cNvSpPr>
          <p:nvPr>
            <p:ph type="subTitle" idx="1"/>
          </p:nvPr>
        </p:nvSpPr>
        <p:spPr>
          <a:xfrm>
            <a:off x="6449228" y="4657611"/>
            <a:ext cx="5292705" cy="2008109"/>
          </a:xfrm>
          <a:prstGeom prst="rect">
            <a:avLst/>
          </a:prstGeom>
        </p:spPr>
        <p:txBody>
          <a:bodyPr spcFirstLastPara="1" vert="horz" wrap="square" lIns="121900" tIns="121900" rIns="121900" bIns="121900" rtlCol="0" anchor="t" anchorCtr="0">
            <a:noAutofit/>
          </a:bodyPr>
          <a:lstStyle/>
          <a:p>
            <a:pPr algn="l">
              <a:spcBef>
                <a:spcPts val="0"/>
              </a:spcBef>
              <a:buClr>
                <a:schemeClr val="dk1"/>
              </a:buClr>
              <a:buSzPts val="1100"/>
            </a:pPr>
            <a:r>
              <a:rPr lang="en-US" dirty="0"/>
              <a:t>Further business recommendations, and the next steps for data analytics. </a:t>
            </a:r>
            <a:endParaRPr dirty="0"/>
          </a:p>
        </p:txBody>
      </p:sp>
      <p:sp>
        <p:nvSpPr>
          <p:cNvPr id="3" name="Google Shape;9006;p75">
            <a:extLst>
              <a:ext uri="{FF2B5EF4-FFF2-40B4-BE49-F238E27FC236}">
                <a16:creationId xmlns:a16="http://schemas.microsoft.com/office/drawing/2014/main" id="{D8D43255-0C65-E814-59C7-47733E52774A}"/>
              </a:ext>
            </a:extLst>
          </p:cNvPr>
          <p:cNvSpPr/>
          <p:nvPr/>
        </p:nvSpPr>
        <p:spPr>
          <a:xfrm rot="19911490" flipH="1">
            <a:off x="-1534786" y="734609"/>
            <a:ext cx="6872524" cy="4785523"/>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accent1"/>
          </a:solidFill>
          <a:ln>
            <a:noFill/>
          </a:ln>
        </p:spPr>
        <p:txBody>
          <a:bodyPr spcFirstLastPara="1" wrap="square" lIns="121900" tIns="121900" rIns="121900" bIns="121900" anchor="ctr" anchorCtr="0">
            <a:noAutofit/>
          </a:bodyPr>
          <a:lstStyle/>
          <a:p>
            <a:endParaRPr sz="1600" dirty="0">
              <a:ln>
                <a:solidFill>
                  <a:sysClr val="windowText" lastClr="000000"/>
                </a:solidFill>
              </a:ln>
              <a:solidFill>
                <a:srgbClr val="4A8CFF"/>
              </a:solidFill>
              <a:latin typeface="Montserrat" pitchFamily="2" charset="77"/>
            </a:endParaRPr>
          </a:p>
        </p:txBody>
      </p:sp>
    </p:spTree>
    <p:extLst>
      <p:ext uri="{BB962C8B-B14F-4D97-AF65-F5344CB8AC3E}">
        <p14:creationId xmlns:p14="http://schemas.microsoft.com/office/powerpoint/2010/main" val="1384788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a:spLocks noGrp="1"/>
          </p:cNvSpPr>
          <p:nvPr>
            <p:ph type="title"/>
          </p:nvPr>
        </p:nvSpPr>
        <p:spPr>
          <a:xfrm>
            <a:off x="957067" y="510900"/>
            <a:ext cx="10277600" cy="1248400"/>
          </a:xfrm>
          <a:prstGeom prst="rect">
            <a:avLst/>
          </a:prstGeom>
        </p:spPr>
        <p:txBody>
          <a:bodyPr spcFirstLastPara="1" vert="horz" wrap="square" lIns="121900" tIns="121900" rIns="121900" bIns="121900" rtlCol="0" anchor="t" anchorCtr="0">
            <a:noAutofit/>
          </a:bodyPr>
          <a:lstStyle/>
          <a:p>
            <a:pPr algn="l"/>
            <a:r>
              <a:rPr lang="en-US" sz="2667" b="1" dirty="0">
                <a:solidFill>
                  <a:schemeClr val="accent1">
                    <a:lumMod val="75000"/>
                  </a:schemeClr>
                </a:solidFill>
              </a:rPr>
              <a:t>Further Recommendations &amp; Next Steps </a:t>
            </a:r>
          </a:p>
        </p:txBody>
      </p:sp>
      <p:sp>
        <p:nvSpPr>
          <p:cNvPr id="297" name="Google Shape;297;p39"/>
          <p:cNvSpPr/>
          <p:nvPr/>
        </p:nvSpPr>
        <p:spPr>
          <a:xfrm flipH="1">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298" name="Google Shape;298;p39"/>
          <p:cNvSpPr/>
          <p:nvPr/>
        </p:nvSpPr>
        <p:spPr>
          <a:xfrm flipH="1">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3" name="Rectangle 2">
            <a:extLst>
              <a:ext uri="{FF2B5EF4-FFF2-40B4-BE49-F238E27FC236}">
                <a16:creationId xmlns:a16="http://schemas.microsoft.com/office/drawing/2014/main" id="{F0B4A98B-0B0F-60D0-52DA-2A67B2796136}"/>
              </a:ext>
            </a:extLst>
          </p:cNvPr>
          <p:cNvSpPr/>
          <p:nvPr/>
        </p:nvSpPr>
        <p:spPr>
          <a:xfrm>
            <a:off x="639851" y="1789994"/>
            <a:ext cx="2308352" cy="4211111"/>
          </a:xfrm>
          <a:prstGeom prst="rect">
            <a:avLst/>
          </a:prstGeom>
          <a:solidFill>
            <a:srgbClr val="4472C4"/>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TH" sz="1600" dirty="0">
              <a:solidFill>
                <a:schemeClr val="accent5">
                  <a:lumMod val="75000"/>
                </a:schemeClr>
              </a:solidFill>
              <a:latin typeface="Montserrat" pitchFamily="2" charset="77"/>
            </a:endParaRPr>
          </a:p>
        </p:txBody>
      </p:sp>
      <p:sp>
        <p:nvSpPr>
          <p:cNvPr id="4" name="Rectangle 3">
            <a:extLst>
              <a:ext uri="{FF2B5EF4-FFF2-40B4-BE49-F238E27FC236}">
                <a16:creationId xmlns:a16="http://schemas.microsoft.com/office/drawing/2014/main" id="{7AB44E96-E61B-A806-5DB6-D717C606D203}"/>
              </a:ext>
            </a:extLst>
          </p:cNvPr>
          <p:cNvSpPr/>
          <p:nvPr/>
        </p:nvSpPr>
        <p:spPr>
          <a:xfrm>
            <a:off x="3426343" y="1808070"/>
            <a:ext cx="2684011" cy="4211111"/>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TH" sz="1600" dirty="0">
              <a:solidFill>
                <a:schemeClr val="tx1"/>
              </a:solidFill>
              <a:latin typeface="Montserrat" pitchFamily="2" charset="77"/>
            </a:endParaRPr>
          </a:p>
          <a:p>
            <a:pPr marL="380990" indent="-380990">
              <a:buFont typeface="Arial" panose="020B0604020202020204" pitchFamily="34" charset="0"/>
              <a:buChar char="•"/>
            </a:pPr>
            <a:endParaRPr lang="en-TH" sz="1600" dirty="0">
              <a:solidFill>
                <a:schemeClr val="tx1"/>
              </a:solidFill>
              <a:latin typeface="Montserrat" pitchFamily="2" charset="77"/>
            </a:endParaRPr>
          </a:p>
        </p:txBody>
      </p:sp>
      <p:sp>
        <p:nvSpPr>
          <p:cNvPr id="5" name="Rectangle 4">
            <a:extLst>
              <a:ext uri="{FF2B5EF4-FFF2-40B4-BE49-F238E27FC236}">
                <a16:creationId xmlns:a16="http://schemas.microsoft.com/office/drawing/2014/main" id="{40C96BB3-5E10-1C20-97E9-2F7BFC16F6A0}"/>
              </a:ext>
            </a:extLst>
          </p:cNvPr>
          <p:cNvSpPr/>
          <p:nvPr/>
        </p:nvSpPr>
        <p:spPr>
          <a:xfrm>
            <a:off x="6588493" y="1824326"/>
            <a:ext cx="1962163" cy="4211111"/>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TH" sz="1600" dirty="0">
              <a:solidFill>
                <a:schemeClr val="tx1"/>
              </a:solidFill>
              <a:latin typeface="Montserrat" pitchFamily="2" charset="77"/>
            </a:endParaRPr>
          </a:p>
        </p:txBody>
      </p:sp>
      <p:sp>
        <p:nvSpPr>
          <p:cNvPr id="6" name="TextBox 5">
            <a:extLst>
              <a:ext uri="{FF2B5EF4-FFF2-40B4-BE49-F238E27FC236}">
                <a16:creationId xmlns:a16="http://schemas.microsoft.com/office/drawing/2014/main" id="{111D0FC4-9953-4CCA-61CB-4740F21F2567}"/>
              </a:ext>
            </a:extLst>
          </p:cNvPr>
          <p:cNvSpPr txBox="1"/>
          <p:nvPr/>
        </p:nvSpPr>
        <p:spPr>
          <a:xfrm>
            <a:off x="1470573" y="1234506"/>
            <a:ext cx="365912" cy="461665"/>
          </a:xfrm>
          <a:prstGeom prst="rect">
            <a:avLst/>
          </a:prstGeom>
          <a:noFill/>
        </p:spPr>
        <p:txBody>
          <a:bodyPr wrap="square" rtlCol="0">
            <a:spAutoFit/>
          </a:bodyPr>
          <a:lstStyle/>
          <a:p>
            <a:r>
              <a:rPr lang="en-TH" sz="2400" b="1" dirty="0">
                <a:latin typeface="Montserrat" pitchFamily="2" charset="77"/>
              </a:rPr>
              <a:t>1</a:t>
            </a:r>
          </a:p>
        </p:txBody>
      </p:sp>
      <p:sp>
        <p:nvSpPr>
          <p:cNvPr id="7" name="TextBox 6">
            <a:extLst>
              <a:ext uri="{FF2B5EF4-FFF2-40B4-BE49-F238E27FC236}">
                <a16:creationId xmlns:a16="http://schemas.microsoft.com/office/drawing/2014/main" id="{35ECDE11-119C-CF4C-568A-A6AE919A25C6}"/>
              </a:ext>
            </a:extLst>
          </p:cNvPr>
          <p:cNvSpPr txBox="1"/>
          <p:nvPr/>
        </p:nvSpPr>
        <p:spPr>
          <a:xfrm>
            <a:off x="4340452" y="1234506"/>
            <a:ext cx="427896" cy="461665"/>
          </a:xfrm>
          <a:prstGeom prst="rect">
            <a:avLst/>
          </a:prstGeom>
          <a:noFill/>
        </p:spPr>
        <p:txBody>
          <a:bodyPr wrap="square" rtlCol="0">
            <a:spAutoFit/>
          </a:bodyPr>
          <a:lstStyle/>
          <a:p>
            <a:r>
              <a:rPr lang="en-TH" sz="2400" b="1" dirty="0">
                <a:latin typeface="Montserrat" pitchFamily="2" charset="77"/>
              </a:rPr>
              <a:t>2</a:t>
            </a:r>
          </a:p>
        </p:txBody>
      </p:sp>
      <p:sp>
        <p:nvSpPr>
          <p:cNvPr id="8" name="TextBox 7">
            <a:extLst>
              <a:ext uri="{FF2B5EF4-FFF2-40B4-BE49-F238E27FC236}">
                <a16:creationId xmlns:a16="http://schemas.microsoft.com/office/drawing/2014/main" id="{845A11C6-F347-233B-3EE9-88A908D08F3A}"/>
              </a:ext>
            </a:extLst>
          </p:cNvPr>
          <p:cNvSpPr txBox="1"/>
          <p:nvPr/>
        </p:nvSpPr>
        <p:spPr>
          <a:xfrm>
            <a:off x="7197053" y="1275437"/>
            <a:ext cx="427896" cy="461665"/>
          </a:xfrm>
          <a:prstGeom prst="rect">
            <a:avLst/>
          </a:prstGeom>
          <a:noFill/>
        </p:spPr>
        <p:txBody>
          <a:bodyPr wrap="square" rtlCol="0">
            <a:spAutoFit/>
          </a:bodyPr>
          <a:lstStyle/>
          <a:p>
            <a:r>
              <a:rPr lang="en-TH" sz="2400" b="1" dirty="0">
                <a:latin typeface="Montserrat" pitchFamily="2" charset="77"/>
              </a:rPr>
              <a:t>3</a:t>
            </a:r>
          </a:p>
        </p:txBody>
      </p:sp>
      <p:sp>
        <p:nvSpPr>
          <p:cNvPr id="10" name="Rectangle 9">
            <a:extLst>
              <a:ext uri="{FF2B5EF4-FFF2-40B4-BE49-F238E27FC236}">
                <a16:creationId xmlns:a16="http://schemas.microsoft.com/office/drawing/2014/main" id="{BF7E13E4-B2D2-8007-CACF-53923287B1A8}"/>
              </a:ext>
            </a:extLst>
          </p:cNvPr>
          <p:cNvSpPr/>
          <p:nvPr/>
        </p:nvSpPr>
        <p:spPr>
          <a:xfrm>
            <a:off x="8935056" y="1856836"/>
            <a:ext cx="2684011" cy="4211112"/>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TH" sz="1600" dirty="0">
              <a:solidFill>
                <a:schemeClr val="tx1"/>
              </a:solidFill>
              <a:latin typeface="Montserrat" pitchFamily="2" charset="77"/>
            </a:endParaRPr>
          </a:p>
        </p:txBody>
      </p:sp>
      <p:sp>
        <p:nvSpPr>
          <p:cNvPr id="11" name="TextBox 10">
            <a:extLst>
              <a:ext uri="{FF2B5EF4-FFF2-40B4-BE49-F238E27FC236}">
                <a16:creationId xmlns:a16="http://schemas.microsoft.com/office/drawing/2014/main" id="{BA51CB7F-89F6-8D3F-4161-D98945E8F6A5}"/>
              </a:ext>
            </a:extLst>
          </p:cNvPr>
          <p:cNvSpPr txBox="1"/>
          <p:nvPr/>
        </p:nvSpPr>
        <p:spPr>
          <a:xfrm>
            <a:off x="9927619" y="1284013"/>
            <a:ext cx="427896" cy="461665"/>
          </a:xfrm>
          <a:prstGeom prst="rect">
            <a:avLst/>
          </a:prstGeom>
          <a:noFill/>
        </p:spPr>
        <p:txBody>
          <a:bodyPr wrap="square" rtlCol="0">
            <a:spAutoFit/>
          </a:bodyPr>
          <a:lstStyle/>
          <a:p>
            <a:r>
              <a:rPr lang="en-TH" sz="2400" b="1" dirty="0">
                <a:latin typeface="Montserrat" pitchFamily="2" charset="77"/>
              </a:rPr>
              <a:t>4</a:t>
            </a:r>
          </a:p>
        </p:txBody>
      </p:sp>
      <p:sp>
        <p:nvSpPr>
          <p:cNvPr id="13" name="TextBox 12">
            <a:extLst>
              <a:ext uri="{FF2B5EF4-FFF2-40B4-BE49-F238E27FC236}">
                <a16:creationId xmlns:a16="http://schemas.microsoft.com/office/drawing/2014/main" id="{6F488630-B795-CED0-A69E-8D423A953D1D}"/>
              </a:ext>
            </a:extLst>
          </p:cNvPr>
          <p:cNvSpPr txBox="1"/>
          <p:nvPr/>
        </p:nvSpPr>
        <p:spPr>
          <a:xfrm>
            <a:off x="727257" y="1900377"/>
            <a:ext cx="2133539" cy="3478837"/>
          </a:xfrm>
          <a:prstGeom prst="rect">
            <a:avLst/>
          </a:prstGeom>
          <a:noFill/>
        </p:spPr>
        <p:txBody>
          <a:bodyPr wrap="square">
            <a:spAutoFit/>
          </a:bodyPr>
          <a:lstStyle/>
          <a:p>
            <a:r>
              <a:rPr lang="en-TH" sz="1467" b="1" dirty="0">
                <a:solidFill>
                  <a:schemeClr val="bg1"/>
                </a:solidFill>
                <a:latin typeface="Montserrat" pitchFamily="2" charset="77"/>
              </a:rPr>
              <a:t>Find the optimal time, place, product, and channel to send out personalized messages and advertisements </a:t>
            </a:r>
          </a:p>
          <a:p>
            <a:endParaRPr lang="en-TH" sz="1467" dirty="0">
              <a:solidFill>
                <a:schemeClr val="bg1"/>
              </a:solidFill>
              <a:latin typeface="Montserrat" pitchFamily="2" charset="77"/>
            </a:endParaRPr>
          </a:p>
          <a:p>
            <a:r>
              <a:rPr lang="en-TH" sz="1467" dirty="0">
                <a:solidFill>
                  <a:schemeClr val="bg1"/>
                </a:solidFill>
                <a:latin typeface="Montserrat" pitchFamily="2" charset="77"/>
              </a:rPr>
              <a:t> </a:t>
            </a:r>
          </a:p>
          <a:p>
            <a:endParaRPr lang="en-TH" sz="1467" dirty="0">
              <a:solidFill>
                <a:schemeClr val="bg1"/>
              </a:solidFill>
              <a:latin typeface="Montserrat" pitchFamily="2" charset="77"/>
            </a:endParaRPr>
          </a:p>
          <a:p>
            <a:pPr marL="228594" indent="-228594">
              <a:buFont typeface="Arial" panose="020B0604020202020204" pitchFamily="34" charset="0"/>
              <a:buChar char="•"/>
            </a:pPr>
            <a:r>
              <a:rPr lang="en-TH" sz="1467" dirty="0">
                <a:solidFill>
                  <a:schemeClr val="bg1"/>
                </a:solidFill>
                <a:latin typeface="Montserrat" pitchFamily="2" charset="77"/>
              </a:rPr>
              <a:t>A/B testing and experimentation to continuously improve our targeting.</a:t>
            </a:r>
          </a:p>
        </p:txBody>
      </p:sp>
      <p:sp>
        <p:nvSpPr>
          <p:cNvPr id="15" name="TextBox 14">
            <a:extLst>
              <a:ext uri="{FF2B5EF4-FFF2-40B4-BE49-F238E27FC236}">
                <a16:creationId xmlns:a16="http://schemas.microsoft.com/office/drawing/2014/main" id="{17ACB06A-167A-95DA-F857-60B3FB927F8D}"/>
              </a:ext>
            </a:extLst>
          </p:cNvPr>
          <p:cNvSpPr txBox="1"/>
          <p:nvPr/>
        </p:nvSpPr>
        <p:spPr>
          <a:xfrm>
            <a:off x="3493136" y="1921861"/>
            <a:ext cx="2505328" cy="3930371"/>
          </a:xfrm>
          <a:prstGeom prst="rect">
            <a:avLst/>
          </a:prstGeom>
          <a:noFill/>
        </p:spPr>
        <p:txBody>
          <a:bodyPr wrap="square">
            <a:spAutoFit/>
          </a:bodyPr>
          <a:lstStyle/>
          <a:p>
            <a:r>
              <a:rPr lang="en-TH" sz="1467" b="1" dirty="0">
                <a:solidFill>
                  <a:schemeClr val="bg1"/>
                </a:solidFill>
                <a:latin typeface="Montserrat" pitchFamily="2" charset="77"/>
              </a:rPr>
              <a:t>Attract a loyal customer base by creating a loyalty program</a:t>
            </a:r>
            <a:br>
              <a:rPr lang="en-TH" sz="1467" dirty="0">
                <a:solidFill>
                  <a:schemeClr val="bg1"/>
                </a:solidFill>
                <a:latin typeface="Montserrat" pitchFamily="2" charset="77"/>
              </a:rPr>
            </a:br>
            <a:endParaRPr lang="en-TH" sz="1467" dirty="0">
              <a:solidFill>
                <a:schemeClr val="bg1"/>
              </a:solidFill>
              <a:latin typeface="Montserrat" pitchFamily="2" charset="77"/>
            </a:endParaRPr>
          </a:p>
          <a:p>
            <a:pPr marL="380990" indent="-380990">
              <a:buFont typeface="Arial" panose="020B0604020202020204" pitchFamily="34" charset="0"/>
              <a:buChar char="•"/>
            </a:pPr>
            <a:r>
              <a:rPr lang="en-TH" sz="1467" dirty="0">
                <a:solidFill>
                  <a:schemeClr val="bg1"/>
                </a:solidFill>
                <a:latin typeface="Montserrat" pitchFamily="2" charset="77"/>
              </a:rPr>
              <a:t>Keep track of the  “frequency” that a customer visits the website. </a:t>
            </a:r>
          </a:p>
          <a:p>
            <a:pPr marL="380990" indent="-380990">
              <a:buFont typeface="Arial" panose="020B0604020202020204" pitchFamily="34" charset="0"/>
              <a:buChar char="•"/>
            </a:pPr>
            <a:endParaRPr lang="en-TH" sz="1467" dirty="0">
              <a:solidFill>
                <a:schemeClr val="bg1"/>
              </a:solidFill>
              <a:latin typeface="Montserrat" pitchFamily="2" charset="77"/>
            </a:endParaRPr>
          </a:p>
          <a:p>
            <a:pPr marL="380990" indent="-380990">
              <a:buFont typeface="Arial" panose="020B0604020202020204" pitchFamily="34" charset="0"/>
              <a:buChar char="•"/>
            </a:pPr>
            <a:r>
              <a:rPr lang="en-TH" sz="1467" dirty="0">
                <a:solidFill>
                  <a:schemeClr val="bg1"/>
                </a:solidFill>
                <a:latin typeface="Montserrat" pitchFamily="2" charset="77"/>
              </a:rPr>
              <a:t>There is currently a very low amount of customers that purchase more than one. product and a low number of “frequency”  &gt; 1 .</a:t>
            </a:r>
          </a:p>
        </p:txBody>
      </p:sp>
      <p:sp>
        <p:nvSpPr>
          <p:cNvPr id="17" name="TextBox 16">
            <a:extLst>
              <a:ext uri="{FF2B5EF4-FFF2-40B4-BE49-F238E27FC236}">
                <a16:creationId xmlns:a16="http://schemas.microsoft.com/office/drawing/2014/main" id="{47182367-0E16-EC6F-13E0-BBCB796C3680}"/>
              </a:ext>
            </a:extLst>
          </p:cNvPr>
          <p:cNvSpPr txBox="1"/>
          <p:nvPr/>
        </p:nvSpPr>
        <p:spPr>
          <a:xfrm>
            <a:off x="6657934" y="1921860"/>
            <a:ext cx="1823281" cy="2350002"/>
          </a:xfrm>
          <a:prstGeom prst="rect">
            <a:avLst/>
          </a:prstGeom>
          <a:noFill/>
        </p:spPr>
        <p:txBody>
          <a:bodyPr wrap="square">
            <a:spAutoFit/>
          </a:bodyPr>
          <a:lstStyle/>
          <a:p>
            <a:r>
              <a:rPr lang="en-TH" sz="1467" b="1" dirty="0">
                <a:solidFill>
                  <a:schemeClr val="bg1"/>
                </a:solidFill>
                <a:latin typeface="Montserrat" pitchFamily="2" charset="77"/>
              </a:rPr>
              <a:t>Collect demographic data for segmentation </a:t>
            </a:r>
            <a:br>
              <a:rPr lang="en-TH" sz="1467" b="1" dirty="0">
                <a:solidFill>
                  <a:schemeClr val="bg1"/>
                </a:solidFill>
                <a:latin typeface="Montserrat" pitchFamily="2" charset="77"/>
              </a:rPr>
            </a:br>
            <a:endParaRPr lang="en-TH" sz="1467" b="1" dirty="0">
              <a:solidFill>
                <a:schemeClr val="bg1"/>
              </a:solidFill>
              <a:latin typeface="Montserrat" pitchFamily="2" charset="77"/>
            </a:endParaRPr>
          </a:p>
          <a:p>
            <a:pPr marL="228594" indent="-228594">
              <a:buFont typeface="Arial" panose="020B0604020202020204" pitchFamily="34" charset="0"/>
              <a:buChar char="•"/>
            </a:pPr>
            <a:r>
              <a:rPr lang="en-TH" sz="1467" dirty="0">
                <a:solidFill>
                  <a:schemeClr val="bg1"/>
                </a:solidFill>
                <a:latin typeface="Montserrat" pitchFamily="2" charset="77"/>
              </a:rPr>
              <a:t>Creating targeted ads based on demographic and interests. </a:t>
            </a:r>
          </a:p>
        </p:txBody>
      </p:sp>
      <p:sp>
        <p:nvSpPr>
          <p:cNvPr id="19" name="TextBox 18">
            <a:extLst>
              <a:ext uri="{FF2B5EF4-FFF2-40B4-BE49-F238E27FC236}">
                <a16:creationId xmlns:a16="http://schemas.microsoft.com/office/drawing/2014/main" id="{BA3209D7-5D25-9EDD-068E-0D418250BDA8}"/>
              </a:ext>
            </a:extLst>
          </p:cNvPr>
          <p:cNvSpPr txBox="1"/>
          <p:nvPr/>
        </p:nvSpPr>
        <p:spPr>
          <a:xfrm>
            <a:off x="9035907" y="1921861"/>
            <a:ext cx="2516243" cy="3704604"/>
          </a:xfrm>
          <a:prstGeom prst="rect">
            <a:avLst/>
          </a:prstGeom>
          <a:noFill/>
        </p:spPr>
        <p:txBody>
          <a:bodyPr wrap="square">
            <a:spAutoFit/>
          </a:bodyPr>
          <a:lstStyle/>
          <a:p>
            <a:r>
              <a:rPr lang="en-TH" sz="1467" b="1" dirty="0">
                <a:solidFill>
                  <a:schemeClr val="bg1"/>
                </a:solidFill>
                <a:latin typeface="Montserrat" pitchFamily="2" charset="77"/>
              </a:rPr>
              <a:t>Continuous improvement of  data analysis  &amp; models</a:t>
            </a:r>
          </a:p>
          <a:p>
            <a:endParaRPr lang="en-TH" sz="1467" dirty="0">
              <a:solidFill>
                <a:schemeClr val="bg1"/>
              </a:solidFill>
              <a:latin typeface="Montserrat" pitchFamily="2" charset="77"/>
            </a:endParaRPr>
          </a:p>
          <a:p>
            <a:endParaRPr lang="en-TH" sz="1467" dirty="0">
              <a:solidFill>
                <a:schemeClr val="bg1"/>
              </a:solidFill>
              <a:latin typeface="Montserrat" pitchFamily="2" charset="77"/>
            </a:endParaRPr>
          </a:p>
          <a:p>
            <a:pPr marL="567252" indent="-380990">
              <a:buSzPts val="1400"/>
              <a:buFont typeface="Arial" panose="020B0604020202020204" pitchFamily="34" charset="0"/>
              <a:buChar char="•"/>
            </a:pPr>
            <a:r>
              <a:rPr lang="en-US" sz="1467" dirty="0">
                <a:solidFill>
                  <a:schemeClr val="bg1"/>
                </a:solidFill>
                <a:latin typeface="Montserrat" pitchFamily="2" charset="77"/>
              </a:rPr>
              <a:t>Apply segmentation to the larger database via machine learning.</a:t>
            </a:r>
          </a:p>
          <a:p>
            <a:pPr marL="186262">
              <a:buSzPts val="1400"/>
            </a:pPr>
            <a:r>
              <a:rPr lang="en-US" sz="1467" dirty="0">
                <a:solidFill>
                  <a:schemeClr val="bg1"/>
                </a:solidFill>
                <a:latin typeface="Montserrat" pitchFamily="2" charset="77"/>
              </a:rPr>
              <a:t> </a:t>
            </a:r>
          </a:p>
          <a:p>
            <a:pPr marL="567252" indent="-380990">
              <a:buSzPts val="1400"/>
              <a:buFont typeface="Arial" panose="020B0604020202020204" pitchFamily="34" charset="0"/>
              <a:buChar char="•"/>
            </a:pPr>
            <a:r>
              <a:rPr lang="en-US" sz="1467" dirty="0">
                <a:solidFill>
                  <a:schemeClr val="bg1"/>
                </a:solidFill>
                <a:latin typeface="Montserrat" pitchFamily="2" charset="77"/>
              </a:rPr>
              <a:t>Natural Language Processing (NLP) to deep-dive into the reviews and scores.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CDFF-7CB0-9D03-01A0-9FE989B6C093}"/>
              </a:ext>
            </a:extLst>
          </p:cNvPr>
          <p:cNvSpPr>
            <a:spLocks noGrp="1"/>
          </p:cNvSpPr>
          <p:nvPr>
            <p:ph type="title"/>
          </p:nvPr>
        </p:nvSpPr>
        <p:spPr>
          <a:xfrm>
            <a:off x="1576216" y="2747844"/>
            <a:ext cx="5642800" cy="1007600"/>
          </a:xfrm>
        </p:spPr>
        <p:txBody>
          <a:bodyPr/>
          <a:lstStyle/>
          <a:p>
            <a:r>
              <a:rPr lang="en-US" sz="5333" dirty="0"/>
              <a:t>Thank You</a:t>
            </a:r>
            <a:endParaRPr lang="en-TH" sz="5333" dirty="0"/>
          </a:p>
        </p:txBody>
      </p:sp>
      <p:sp>
        <p:nvSpPr>
          <p:cNvPr id="4" name="Text Placeholder 3">
            <a:extLst>
              <a:ext uri="{FF2B5EF4-FFF2-40B4-BE49-F238E27FC236}">
                <a16:creationId xmlns:a16="http://schemas.microsoft.com/office/drawing/2014/main" id="{4ED129C0-0C8B-C553-25A3-CFBE0D253295}"/>
              </a:ext>
            </a:extLst>
          </p:cNvPr>
          <p:cNvSpPr txBox="1">
            <a:spLocks noGrp="1"/>
          </p:cNvSpPr>
          <p:nvPr>
            <p:ph type="body" idx="1"/>
          </p:nvPr>
        </p:nvSpPr>
        <p:spPr>
          <a:xfrm>
            <a:off x="1986415" y="3755445"/>
            <a:ext cx="5642800" cy="517034"/>
          </a:xfrm>
          <a:prstGeom prst="rect">
            <a:avLst/>
          </a:prstGeom>
          <a:noFill/>
        </p:spPr>
        <p:txBody>
          <a:bodyPr wrap="square">
            <a:spAutoFit/>
          </a:bodyPr>
          <a:lstStyle/>
          <a:p>
            <a:pPr marL="0" indent="0">
              <a:buNone/>
            </a:pPr>
            <a:r>
              <a:rPr lang="en-US" sz="2400" dirty="0">
                <a:ea typeface="Montserrat"/>
                <a:cs typeface="Montserrat"/>
                <a:sym typeface="Montserrat"/>
              </a:rPr>
              <a:t>Do you have any questions?</a:t>
            </a:r>
          </a:p>
        </p:txBody>
      </p:sp>
    </p:spTree>
    <p:extLst>
      <p:ext uri="{BB962C8B-B14F-4D97-AF65-F5344CB8AC3E}">
        <p14:creationId xmlns:p14="http://schemas.microsoft.com/office/powerpoint/2010/main" val="3422117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957067" y="510900"/>
            <a:ext cx="10277600" cy="763600"/>
          </a:xfrm>
          <a:prstGeom prst="rect">
            <a:avLst/>
          </a:prstGeom>
        </p:spPr>
        <p:txBody>
          <a:bodyPr spcFirstLastPara="1" vert="horz" wrap="square" lIns="121900" tIns="121900" rIns="121900" bIns="121900" rtlCol="0" anchor="t" anchorCtr="0">
            <a:noAutofit/>
          </a:bodyPr>
          <a:lstStyle/>
          <a:p>
            <a:r>
              <a:rPr lang="en" b="1" dirty="0">
                <a:solidFill>
                  <a:schemeClr val="accent1">
                    <a:lumMod val="75000"/>
                  </a:schemeClr>
                </a:solidFill>
              </a:rPr>
              <a:t>Table of Contents</a:t>
            </a:r>
            <a:endParaRPr b="1" dirty="0">
              <a:solidFill>
                <a:schemeClr val="accent1">
                  <a:lumMod val="75000"/>
                </a:schemeClr>
              </a:solidFill>
            </a:endParaRPr>
          </a:p>
        </p:txBody>
      </p:sp>
      <p:sp>
        <p:nvSpPr>
          <p:cNvPr id="198" name="Google Shape;198;p32"/>
          <p:cNvSpPr txBox="1">
            <a:spLocks noGrp="1"/>
          </p:cNvSpPr>
          <p:nvPr>
            <p:ph type="ctrTitle" idx="2"/>
          </p:nvPr>
        </p:nvSpPr>
        <p:spPr>
          <a:xfrm>
            <a:off x="2482467" y="1943260"/>
            <a:ext cx="2867200" cy="512000"/>
          </a:xfrm>
          <a:prstGeom prst="rect">
            <a:avLst/>
          </a:prstGeom>
        </p:spPr>
        <p:txBody>
          <a:bodyPr spcFirstLastPara="1" vert="horz" wrap="square" lIns="121900" tIns="121900" rIns="121900" bIns="121900" rtlCol="0" anchor="t" anchorCtr="0">
            <a:noAutofit/>
          </a:bodyPr>
          <a:lstStyle/>
          <a:p>
            <a:r>
              <a:rPr lang="en" sz="2000" b="1" dirty="0"/>
              <a:t>Introduction</a:t>
            </a:r>
            <a:endParaRPr sz="2000" b="1" dirty="0"/>
          </a:p>
        </p:txBody>
      </p:sp>
      <p:sp>
        <p:nvSpPr>
          <p:cNvPr id="199" name="Google Shape;199;p32"/>
          <p:cNvSpPr txBox="1">
            <a:spLocks noGrp="1"/>
          </p:cNvSpPr>
          <p:nvPr>
            <p:ph type="title" idx="3"/>
          </p:nvPr>
        </p:nvSpPr>
        <p:spPr>
          <a:xfrm>
            <a:off x="672991" y="2042209"/>
            <a:ext cx="1677276" cy="1023600"/>
          </a:xfrm>
          <a:prstGeom prst="rect">
            <a:avLst/>
          </a:prstGeom>
        </p:spPr>
        <p:txBody>
          <a:bodyPr spcFirstLastPara="1" vert="horz" wrap="square" lIns="121900" tIns="121900" rIns="121900" bIns="121900" rtlCol="0" anchor="ctr" anchorCtr="0">
            <a:noAutofit/>
          </a:bodyPr>
          <a:lstStyle/>
          <a:p>
            <a:r>
              <a:rPr lang="en" dirty="0"/>
              <a:t>01</a:t>
            </a:r>
            <a:endParaRPr dirty="0"/>
          </a:p>
        </p:txBody>
      </p:sp>
      <p:sp>
        <p:nvSpPr>
          <p:cNvPr id="200" name="Google Shape;200;p32"/>
          <p:cNvSpPr txBox="1">
            <a:spLocks noGrp="1"/>
          </p:cNvSpPr>
          <p:nvPr>
            <p:ph type="subTitle" idx="1"/>
          </p:nvPr>
        </p:nvSpPr>
        <p:spPr>
          <a:xfrm>
            <a:off x="2482467" y="2368272"/>
            <a:ext cx="2867200" cy="1023600"/>
          </a:xfrm>
          <a:prstGeom prst="rect">
            <a:avLst/>
          </a:prstGeom>
        </p:spPr>
        <p:txBody>
          <a:bodyPr spcFirstLastPara="1" vert="horz" wrap="square" lIns="121900" tIns="121900" rIns="121900" bIns="121900" rtlCol="0" anchor="t" anchorCtr="0">
            <a:noAutofit/>
          </a:bodyPr>
          <a:lstStyle/>
          <a:p>
            <a:pPr marL="0" indent="0">
              <a:buClr>
                <a:schemeClr val="dk1"/>
              </a:buClr>
              <a:buSzPts val="1100"/>
            </a:pPr>
            <a:r>
              <a:rPr lang="en-US" sz="1600" dirty="0"/>
              <a:t>t</a:t>
            </a:r>
            <a:r>
              <a:rPr lang="en" sz="1600" dirty="0"/>
              <a:t>o </a:t>
            </a:r>
            <a:r>
              <a:rPr lang="en" sz="1600" dirty="0" err="1"/>
              <a:t>Olist</a:t>
            </a:r>
            <a:r>
              <a:rPr lang="en" sz="1600" dirty="0"/>
              <a:t>, Objectives, &amp; the dataset </a:t>
            </a:r>
            <a:endParaRPr sz="1600" dirty="0"/>
          </a:p>
        </p:txBody>
      </p:sp>
      <p:sp>
        <p:nvSpPr>
          <p:cNvPr id="201" name="Google Shape;201;p32"/>
          <p:cNvSpPr txBox="1">
            <a:spLocks noGrp="1"/>
          </p:cNvSpPr>
          <p:nvPr>
            <p:ph type="ctrTitle" idx="4"/>
          </p:nvPr>
        </p:nvSpPr>
        <p:spPr>
          <a:xfrm>
            <a:off x="8367733" y="1929084"/>
            <a:ext cx="2867200" cy="512000"/>
          </a:xfrm>
          <a:prstGeom prst="rect">
            <a:avLst/>
          </a:prstGeom>
        </p:spPr>
        <p:txBody>
          <a:bodyPr spcFirstLastPara="1" vert="horz" wrap="square" lIns="121900" tIns="121900" rIns="121900" bIns="121900" rtlCol="0" anchor="t" anchorCtr="0">
            <a:noAutofit/>
          </a:bodyPr>
          <a:lstStyle/>
          <a:p>
            <a:r>
              <a:rPr lang="en" sz="2000" b="1" dirty="0"/>
              <a:t>Data Analysis </a:t>
            </a:r>
            <a:endParaRPr sz="2000" b="1" dirty="0"/>
          </a:p>
        </p:txBody>
      </p:sp>
      <p:sp>
        <p:nvSpPr>
          <p:cNvPr id="202" name="Google Shape;202;p32"/>
          <p:cNvSpPr txBox="1">
            <a:spLocks noGrp="1"/>
          </p:cNvSpPr>
          <p:nvPr>
            <p:ph type="title" idx="5"/>
          </p:nvPr>
        </p:nvSpPr>
        <p:spPr>
          <a:xfrm>
            <a:off x="6367525" y="2028034"/>
            <a:ext cx="1872209" cy="1172367"/>
          </a:xfrm>
          <a:prstGeom prst="rect">
            <a:avLst/>
          </a:prstGeom>
        </p:spPr>
        <p:txBody>
          <a:bodyPr spcFirstLastPara="1" vert="horz" wrap="square" lIns="121900" tIns="121900" rIns="121900" bIns="121900" rtlCol="0" anchor="ctr" anchorCtr="0">
            <a:noAutofit/>
          </a:bodyPr>
          <a:lstStyle/>
          <a:p>
            <a:r>
              <a:rPr lang="en" dirty="0"/>
              <a:t>02</a:t>
            </a:r>
            <a:endParaRPr dirty="0"/>
          </a:p>
        </p:txBody>
      </p:sp>
      <p:sp>
        <p:nvSpPr>
          <p:cNvPr id="203" name="Google Shape;203;p32"/>
          <p:cNvSpPr txBox="1">
            <a:spLocks noGrp="1"/>
          </p:cNvSpPr>
          <p:nvPr>
            <p:ph type="subTitle" idx="6"/>
          </p:nvPr>
        </p:nvSpPr>
        <p:spPr>
          <a:xfrm>
            <a:off x="8414783" y="2368272"/>
            <a:ext cx="2867200" cy="1023600"/>
          </a:xfrm>
          <a:prstGeom prst="rect">
            <a:avLst/>
          </a:prstGeom>
        </p:spPr>
        <p:txBody>
          <a:bodyPr spcFirstLastPara="1" vert="horz" wrap="square" lIns="121900" tIns="121900" rIns="121900" bIns="121900" rtlCol="0" anchor="t" anchorCtr="0">
            <a:noAutofit/>
          </a:bodyPr>
          <a:lstStyle/>
          <a:p>
            <a:pPr marL="0" indent="0">
              <a:buClr>
                <a:schemeClr val="dk1"/>
              </a:buClr>
              <a:buSzPts val="1100"/>
            </a:pPr>
            <a:r>
              <a:rPr lang="en-US" sz="1600" dirty="0"/>
              <a:t>K-means clustering, results, and customer segments</a:t>
            </a:r>
            <a:endParaRPr sz="1600" dirty="0"/>
          </a:p>
          <a:p>
            <a:pPr marL="0" indent="0"/>
            <a:endParaRPr sz="1600" dirty="0"/>
          </a:p>
        </p:txBody>
      </p:sp>
      <p:sp>
        <p:nvSpPr>
          <p:cNvPr id="204" name="Google Shape;204;p32"/>
          <p:cNvSpPr txBox="1">
            <a:spLocks noGrp="1"/>
          </p:cNvSpPr>
          <p:nvPr>
            <p:ph type="ctrTitle" idx="7"/>
          </p:nvPr>
        </p:nvSpPr>
        <p:spPr>
          <a:xfrm>
            <a:off x="2514977" y="3839212"/>
            <a:ext cx="4133727" cy="512000"/>
          </a:xfrm>
          <a:prstGeom prst="rect">
            <a:avLst/>
          </a:prstGeom>
        </p:spPr>
        <p:txBody>
          <a:bodyPr spcFirstLastPara="1" vert="horz" wrap="square" lIns="121900" tIns="121900" rIns="121900" bIns="121900" rtlCol="0" anchor="t" anchorCtr="0">
            <a:noAutofit/>
          </a:bodyPr>
          <a:lstStyle/>
          <a:p>
            <a:r>
              <a:rPr lang="en" sz="2000" b="1" dirty="0"/>
              <a:t>Applying the Segments</a:t>
            </a:r>
            <a:endParaRPr sz="2000" b="1" dirty="0"/>
          </a:p>
        </p:txBody>
      </p:sp>
      <p:sp>
        <p:nvSpPr>
          <p:cNvPr id="205" name="Google Shape;205;p32"/>
          <p:cNvSpPr txBox="1">
            <a:spLocks noGrp="1"/>
          </p:cNvSpPr>
          <p:nvPr>
            <p:ph type="title" idx="8"/>
          </p:nvPr>
        </p:nvSpPr>
        <p:spPr>
          <a:xfrm>
            <a:off x="527735" y="3968424"/>
            <a:ext cx="1822532" cy="1023600"/>
          </a:xfrm>
          <a:prstGeom prst="rect">
            <a:avLst/>
          </a:prstGeom>
        </p:spPr>
        <p:txBody>
          <a:bodyPr spcFirstLastPara="1" vert="horz" wrap="square" lIns="121900" tIns="121900" rIns="121900" bIns="121900" rtlCol="0" anchor="ctr" anchorCtr="0">
            <a:noAutofit/>
          </a:bodyPr>
          <a:lstStyle/>
          <a:p>
            <a:r>
              <a:rPr lang="en" dirty="0"/>
              <a:t>03</a:t>
            </a:r>
            <a:endParaRPr dirty="0"/>
          </a:p>
        </p:txBody>
      </p:sp>
      <p:sp>
        <p:nvSpPr>
          <p:cNvPr id="206" name="Google Shape;206;p32"/>
          <p:cNvSpPr txBox="1">
            <a:spLocks noGrp="1"/>
          </p:cNvSpPr>
          <p:nvPr>
            <p:ph type="subTitle" idx="9"/>
          </p:nvPr>
        </p:nvSpPr>
        <p:spPr>
          <a:xfrm>
            <a:off x="2514976" y="4337033"/>
            <a:ext cx="2867200" cy="1023600"/>
          </a:xfrm>
          <a:prstGeom prst="rect">
            <a:avLst/>
          </a:prstGeom>
        </p:spPr>
        <p:txBody>
          <a:bodyPr spcFirstLastPara="1" vert="horz" wrap="square" lIns="121900" tIns="121900" rIns="121900" bIns="121900" rtlCol="0" anchor="t" anchorCtr="0">
            <a:noAutofit/>
          </a:bodyPr>
          <a:lstStyle/>
          <a:p>
            <a:pPr marL="0" indent="0">
              <a:buClr>
                <a:schemeClr val="dk1"/>
              </a:buClr>
              <a:buSzPts val="1100"/>
            </a:pPr>
            <a:r>
              <a:rPr lang="en-US" sz="1600" dirty="0"/>
              <a:t>Geographical, Product Category, &amp; Customer Review </a:t>
            </a:r>
            <a:endParaRPr sz="1600" dirty="0"/>
          </a:p>
          <a:p>
            <a:pPr marL="0" indent="0"/>
            <a:endParaRPr sz="1600" dirty="0"/>
          </a:p>
        </p:txBody>
      </p:sp>
      <p:sp>
        <p:nvSpPr>
          <p:cNvPr id="207" name="Google Shape;207;p32"/>
          <p:cNvSpPr txBox="1">
            <a:spLocks noGrp="1"/>
          </p:cNvSpPr>
          <p:nvPr>
            <p:ph type="ctrTitle" idx="13"/>
          </p:nvPr>
        </p:nvSpPr>
        <p:spPr>
          <a:xfrm>
            <a:off x="8367533" y="3825033"/>
            <a:ext cx="3487009" cy="512000"/>
          </a:xfrm>
          <a:prstGeom prst="rect">
            <a:avLst/>
          </a:prstGeom>
        </p:spPr>
        <p:txBody>
          <a:bodyPr spcFirstLastPara="1" vert="horz" wrap="square" lIns="121900" tIns="121900" rIns="121900" bIns="121900" rtlCol="0" anchor="t" anchorCtr="0">
            <a:noAutofit/>
          </a:bodyPr>
          <a:lstStyle/>
          <a:p>
            <a:r>
              <a:rPr lang="en" sz="2000" b="1" dirty="0"/>
              <a:t>Conclusion</a:t>
            </a:r>
            <a:endParaRPr sz="2000" b="1" dirty="0"/>
          </a:p>
        </p:txBody>
      </p:sp>
      <p:sp>
        <p:nvSpPr>
          <p:cNvPr id="208" name="Google Shape;208;p32"/>
          <p:cNvSpPr txBox="1">
            <a:spLocks noGrp="1"/>
          </p:cNvSpPr>
          <p:nvPr>
            <p:ph type="title" idx="14"/>
          </p:nvPr>
        </p:nvSpPr>
        <p:spPr>
          <a:xfrm>
            <a:off x="6248533" y="3947267"/>
            <a:ext cx="1991200" cy="1255600"/>
          </a:xfrm>
          <a:prstGeom prst="rect">
            <a:avLst/>
          </a:prstGeom>
        </p:spPr>
        <p:txBody>
          <a:bodyPr spcFirstLastPara="1" vert="horz" wrap="square" lIns="121900" tIns="121900" rIns="121900" bIns="121900" rtlCol="0" anchor="ctr" anchorCtr="0">
            <a:noAutofit/>
          </a:bodyPr>
          <a:lstStyle/>
          <a:p>
            <a:r>
              <a:rPr lang="en" dirty="0"/>
              <a:t>04</a:t>
            </a:r>
            <a:endParaRPr dirty="0"/>
          </a:p>
        </p:txBody>
      </p:sp>
      <p:sp>
        <p:nvSpPr>
          <p:cNvPr id="209" name="Google Shape;209;p32"/>
          <p:cNvSpPr txBox="1">
            <a:spLocks noGrp="1"/>
          </p:cNvSpPr>
          <p:nvPr>
            <p:ph type="subTitle" idx="15"/>
          </p:nvPr>
        </p:nvSpPr>
        <p:spPr>
          <a:xfrm>
            <a:off x="8367733" y="4397767"/>
            <a:ext cx="2867200" cy="1023600"/>
          </a:xfrm>
          <a:prstGeom prst="rect">
            <a:avLst/>
          </a:prstGeom>
        </p:spPr>
        <p:txBody>
          <a:bodyPr spcFirstLastPara="1" vert="horz" wrap="square" lIns="121900" tIns="121900" rIns="121900" bIns="121900" rtlCol="0" anchor="t" anchorCtr="0">
            <a:noAutofit/>
          </a:bodyPr>
          <a:lstStyle/>
          <a:p>
            <a:pPr marL="0" indent="0">
              <a:buClr>
                <a:schemeClr val="dk1"/>
              </a:buClr>
              <a:buSzPts val="1100"/>
            </a:pPr>
            <a:r>
              <a:rPr lang="en-US" sz="1600" dirty="0"/>
              <a:t>Applying the segments, business recommendations, &amp; next steps.</a:t>
            </a:r>
            <a:endParaRPr sz="1600" dirty="0"/>
          </a:p>
          <a:p>
            <a:pPr marL="0" indent="0"/>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5F0A-D2C9-7115-A769-587003D5F112}"/>
              </a:ext>
            </a:extLst>
          </p:cNvPr>
          <p:cNvSpPr>
            <a:spLocks noGrp="1"/>
          </p:cNvSpPr>
          <p:nvPr>
            <p:ph type="ctrTitle"/>
          </p:nvPr>
        </p:nvSpPr>
        <p:spPr>
          <a:xfrm>
            <a:off x="3722283" y="1932206"/>
            <a:ext cx="9027600" cy="2736800"/>
          </a:xfrm>
        </p:spPr>
        <p:txBody>
          <a:bodyPr/>
          <a:lstStyle/>
          <a:p>
            <a:r>
              <a:rPr lang="en-TH" b="1" dirty="0"/>
              <a:t>Introduction </a:t>
            </a:r>
          </a:p>
        </p:txBody>
      </p:sp>
      <p:sp>
        <p:nvSpPr>
          <p:cNvPr id="4" name="Google Shape;200;p32">
            <a:extLst>
              <a:ext uri="{FF2B5EF4-FFF2-40B4-BE49-F238E27FC236}">
                <a16:creationId xmlns:a16="http://schemas.microsoft.com/office/drawing/2014/main" id="{F617D993-B7AE-47A9-C9DD-B4FA6437D1F3}"/>
              </a:ext>
            </a:extLst>
          </p:cNvPr>
          <p:cNvSpPr txBox="1">
            <a:spLocks noGrp="1"/>
          </p:cNvSpPr>
          <p:nvPr>
            <p:ph type="subTitle" idx="1"/>
          </p:nvPr>
        </p:nvSpPr>
        <p:spPr>
          <a:xfrm>
            <a:off x="6976567" y="4669006"/>
            <a:ext cx="4588741" cy="2008109"/>
          </a:xfrm>
          <a:prstGeom prst="rect">
            <a:avLst/>
          </a:prstGeom>
        </p:spPr>
        <p:txBody>
          <a:bodyPr spcFirstLastPara="1" vert="horz" wrap="square" lIns="121900" tIns="121900" rIns="121900" bIns="121900" rtlCol="0" anchor="t" anchorCtr="0">
            <a:noAutofit/>
          </a:bodyPr>
          <a:lstStyle/>
          <a:p>
            <a:pPr algn="l">
              <a:spcBef>
                <a:spcPts val="0"/>
              </a:spcBef>
              <a:buClr>
                <a:schemeClr val="dk1"/>
              </a:buClr>
              <a:buSzPts val="1100"/>
            </a:pPr>
            <a:r>
              <a:rPr lang="en-US" dirty="0"/>
              <a:t>T</a:t>
            </a:r>
            <a:r>
              <a:rPr lang="en" dirty="0"/>
              <a:t>o the organization </a:t>
            </a:r>
            <a:r>
              <a:rPr lang="en" dirty="0" err="1"/>
              <a:t>Olist</a:t>
            </a:r>
            <a:r>
              <a:rPr lang="en" dirty="0"/>
              <a:t>, the Objectives, &amp; the dataset. </a:t>
            </a:r>
            <a:endParaRPr dirty="0"/>
          </a:p>
        </p:txBody>
      </p:sp>
      <p:sp>
        <p:nvSpPr>
          <p:cNvPr id="3" name="Google Shape;9006;p75">
            <a:extLst>
              <a:ext uri="{FF2B5EF4-FFF2-40B4-BE49-F238E27FC236}">
                <a16:creationId xmlns:a16="http://schemas.microsoft.com/office/drawing/2014/main" id="{BF4532D1-EC93-2EAA-9444-F1E175C7BFF1}"/>
              </a:ext>
            </a:extLst>
          </p:cNvPr>
          <p:cNvSpPr/>
          <p:nvPr/>
        </p:nvSpPr>
        <p:spPr>
          <a:xfrm rot="19911490" flipH="1">
            <a:off x="-1534786" y="734609"/>
            <a:ext cx="6872524" cy="4785523"/>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accent1"/>
          </a:solidFill>
          <a:ln>
            <a:noFill/>
          </a:ln>
        </p:spPr>
        <p:txBody>
          <a:bodyPr spcFirstLastPara="1" wrap="square" lIns="121900" tIns="121900" rIns="121900" bIns="121900" anchor="ctr" anchorCtr="0">
            <a:noAutofit/>
          </a:bodyPr>
          <a:lstStyle/>
          <a:p>
            <a:endParaRPr sz="1600" dirty="0">
              <a:ln>
                <a:solidFill>
                  <a:sysClr val="windowText" lastClr="000000"/>
                </a:solidFill>
              </a:ln>
              <a:solidFill>
                <a:srgbClr val="4A8CFF"/>
              </a:solidFill>
              <a:latin typeface="Montserrat" pitchFamily="2" charset="77"/>
            </a:endParaRPr>
          </a:p>
        </p:txBody>
      </p:sp>
    </p:spTree>
    <p:extLst>
      <p:ext uri="{BB962C8B-B14F-4D97-AF65-F5344CB8AC3E}">
        <p14:creationId xmlns:p14="http://schemas.microsoft.com/office/powerpoint/2010/main" val="1968841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7" name="Rectangle 6">
            <a:extLst>
              <a:ext uri="{FF2B5EF4-FFF2-40B4-BE49-F238E27FC236}">
                <a16:creationId xmlns:a16="http://schemas.microsoft.com/office/drawing/2014/main" id="{11665037-9733-34B8-7E05-D8917DE12538}"/>
              </a:ext>
            </a:extLst>
          </p:cNvPr>
          <p:cNvSpPr/>
          <p:nvPr/>
        </p:nvSpPr>
        <p:spPr>
          <a:xfrm>
            <a:off x="4455885" y="1840123"/>
            <a:ext cx="5627913" cy="3974900"/>
          </a:xfrm>
          <a:prstGeom prst="rect">
            <a:avLst/>
          </a:prstGeom>
          <a:solidFill>
            <a:schemeClr val="accent1">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solidFill>
                <a:srgbClr val="4A8CFF"/>
              </a:solidFill>
              <a:latin typeface="Montserrat" pitchFamily="2" charset="77"/>
            </a:endParaRPr>
          </a:p>
        </p:txBody>
      </p:sp>
      <p:sp>
        <p:nvSpPr>
          <p:cNvPr id="666" name="Google Shape;666;p63"/>
          <p:cNvSpPr txBox="1">
            <a:spLocks noGrp="1"/>
          </p:cNvSpPr>
          <p:nvPr>
            <p:ph type="title"/>
          </p:nvPr>
        </p:nvSpPr>
        <p:spPr>
          <a:xfrm>
            <a:off x="957067" y="510900"/>
            <a:ext cx="10277600" cy="987200"/>
          </a:xfrm>
          <a:prstGeom prst="rect">
            <a:avLst/>
          </a:prstGeom>
        </p:spPr>
        <p:txBody>
          <a:bodyPr spcFirstLastPara="1" vert="horz" wrap="square" lIns="121900" tIns="121900" rIns="121900" bIns="121900" rtlCol="0" anchor="t" anchorCtr="0">
            <a:noAutofit/>
          </a:bodyPr>
          <a:lstStyle/>
          <a:p>
            <a:r>
              <a:rPr lang="en" sz="2667" b="1" dirty="0">
                <a:solidFill>
                  <a:schemeClr val="accent1">
                    <a:lumMod val="75000"/>
                  </a:schemeClr>
                </a:solidFill>
              </a:rPr>
              <a:t>Introduction to </a:t>
            </a:r>
            <a:r>
              <a:rPr lang="en" sz="2667" b="1" dirty="0" err="1">
                <a:solidFill>
                  <a:schemeClr val="accent1">
                    <a:lumMod val="75000"/>
                  </a:schemeClr>
                </a:solidFill>
              </a:rPr>
              <a:t>Olist</a:t>
            </a:r>
            <a:r>
              <a:rPr lang="en" sz="2667" b="1" dirty="0">
                <a:solidFill>
                  <a:schemeClr val="accent1">
                    <a:lumMod val="75000"/>
                  </a:schemeClr>
                </a:solidFill>
              </a:rPr>
              <a:t> </a:t>
            </a:r>
            <a:endParaRPr sz="2667" b="1" dirty="0">
              <a:solidFill>
                <a:schemeClr val="accent1">
                  <a:lumMod val="75000"/>
                </a:schemeClr>
              </a:solidFill>
            </a:endParaRPr>
          </a:p>
        </p:txBody>
      </p:sp>
      <p:sp>
        <p:nvSpPr>
          <p:cNvPr id="667" name="Google Shape;667;p63"/>
          <p:cNvSpPr txBox="1">
            <a:spLocks noGrp="1"/>
          </p:cNvSpPr>
          <p:nvPr>
            <p:ph type="subTitle" idx="1"/>
          </p:nvPr>
        </p:nvSpPr>
        <p:spPr>
          <a:xfrm>
            <a:off x="957068" y="1816300"/>
            <a:ext cx="3179505" cy="3998723"/>
          </a:xfrm>
          <a:prstGeom prst="rect">
            <a:avLst/>
          </a:prstGeom>
          <a:ln>
            <a:solidFill>
              <a:schemeClr val="accent1"/>
            </a:solidFill>
          </a:ln>
        </p:spPr>
        <p:txBody>
          <a:bodyPr spcFirstLastPara="1" vert="horz" wrap="square" lIns="121900" tIns="121900" rIns="121900" bIns="121900" rtlCol="0" anchor="t" anchorCtr="0">
            <a:noAutofit/>
          </a:bodyPr>
          <a:lstStyle/>
          <a:p>
            <a:pPr marL="0" indent="0">
              <a:buClr>
                <a:schemeClr val="dk1"/>
              </a:buClr>
              <a:buSzPts val="1100"/>
              <a:buNone/>
            </a:pPr>
            <a:endParaRPr dirty="0">
              <a:solidFill>
                <a:schemeClr val="accent1"/>
              </a:solidFill>
            </a:endParaRPr>
          </a:p>
          <a:p>
            <a:pPr marL="609585" marR="67732" indent="-423323">
              <a:spcBef>
                <a:spcPts val="2133"/>
              </a:spcBef>
              <a:buClr>
                <a:schemeClr val="dk2"/>
              </a:buClr>
            </a:pPr>
            <a:r>
              <a:rPr lang="en-US" dirty="0">
                <a:solidFill>
                  <a:schemeClr val="accent1"/>
                </a:solidFill>
                <a:uFill>
                  <a:noFill/>
                </a:uFill>
                <a:hlinkClick r:id="rId3">
                  <a:extLst>
                    <a:ext uri="{A12FA001-AC4F-418D-AE19-62706E023703}">
                      <ahyp:hlinkClr xmlns:ahyp="http://schemas.microsoft.com/office/drawing/2018/hyperlinkcolor" val="tx"/>
                    </a:ext>
                  </a:extLst>
                </a:hlinkClick>
              </a:rPr>
              <a:t>Larges</a:t>
            </a:r>
            <a:r>
              <a:rPr lang="en-US" dirty="0">
                <a:solidFill>
                  <a:schemeClr val="accent1"/>
                </a:solidFill>
                <a:uFill>
                  <a:noFill/>
                </a:uFill>
              </a:rPr>
              <a:t>t department store in the Brazilian marketplace </a:t>
            </a:r>
          </a:p>
          <a:p>
            <a:pPr marL="609585" marR="67732" indent="-423323">
              <a:spcBef>
                <a:spcPts val="2133"/>
              </a:spcBef>
              <a:buClr>
                <a:schemeClr val="dk2"/>
              </a:buClr>
            </a:pPr>
            <a:r>
              <a:rPr lang="en-US" dirty="0">
                <a:solidFill>
                  <a:schemeClr val="accent1"/>
                </a:solidFill>
                <a:uFill>
                  <a:noFill/>
                </a:uFill>
              </a:rPr>
              <a:t>Connecting small businesses to channels with a single contract </a:t>
            </a:r>
            <a:endParaRPr lang="en-US" dirty="0">
              <a:solidFill>
                <a:schemeClr val="accent1"/>
              </a:solidFill>
            </a:endParaRPr>
          </a:p>
        </p:txBody>
      </p:sp>
      <p:sp>
        <p:nvSpPr>
          <p:cNvPr id="4" name="Google Shape;667;p63">
            <a:extLst>
              <a:ext uri="{FF2B5EF4-FFF2-40B4-BE49-F238E27FC236}">
                <a16:creationId xmlns:a16="http://schemas.microsoft.com/office/drawing/2014/main" id="{52CEA00A-122C-C1F2-5725-303038E2CA5F}"/>
              </a:ext>
            </a:extLst>
          </p:cNvPr>
          <p:cNvSpPr txBox="1">
            <a:spLocks/>
          </p:cNvSpPr>
          <p:nvPr/>
        </p:nvSpPr>
        <p:spPr>
          <a:xfrm>
            <a:off x="4481285" y="1641692"/>
            <a:ext cx="5577116" cy="389666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86262" marR="67732" indent="0">
              <a:spcBef>
                <a:spcPts val="2133"/>
              </a:spcBef>
              <a:buNone/>
            </a:pPr>
            <a:r>
              <a:rPr lang="en-US" sz="1867" b="1" dirty="0">
                <a:uFill>
                  <a:noFill/>
                </a:uFill>
                <a:latin typeface="Montserrat" pitchFamily="2" charset="77"/>
              </a:rPr>
              <a:t>Process</a:t>
            </a:r>
          </a:p>
          <a:p>
            <a:pPr marL="643451" marR="67732">
              <a:spcBef>
                <a:spcPts val="2133"/>
              </a:spcBef>
              <a:buFont typeface="+mj-lt"/>
              <a:buAutoNum type="arabicPeriod"/>
            </a:pPr>
            <a:r>
              <a:rPr lang="en-US" sz="1867" dirty="0">
                <a:uFill>
                  <a:noFill/>
                </a:uFill>
                <a:latin typeface="Montserrat" pitchFamily="2" charset="77"/>
              </a:rPr>
              <a:t>Customer purchases the product </a:t>
            </a:r>
          </a:p>
          <a:p>
            <a:pPr marL="643451" marR="67732">
              <a:spcBef>
                <a:spcPts val="2133"/>
              </a:spcBef>
              <a:buFont typeface="+mj-lt"/>
              <a:buAutoNum type="arabicPeriod"/>
            </a:pPr>
            <a:r>
              <a:rPr lang="en-US" sz="1867" dirty="0">
                <a:uFill>
                  <a:noFill/>
                </a:uFill>
                <a:latin typeface="Montserrat" pitchFamily="2" charset="77"/>
              </a:rPr>
              <a:t>The store seller gets notified to fulfill the order</a:t>
            </a:r>
          </a:p>
          <a:p>
            <a:pPr marL="643451" marR="67732">
              <a:spcBef>
                <a:spcPts val="2133"/>
              </a:spcBef>
              <a:buFont typeface="+mj-lt"/>
              <a:buAutoNum type="arabicPeriod"/>
            </a:pPr>
            <a:r>
              <a:rPr lang="en-US" sz="1867" dirty="0">
                <a:uFill>
                  <a:noFill/>
                </a:uFill>
                <a:latin typeface="Montserrat" pitchFamily="2" charset="77"/>
              </a:rPr>
              <a:t>The product gets shipped using </a:t>
            </a:r>
            <a:r>
              <a:rPr lang="en-US" sz="1867" dirty="0" err="1">
                <a:uFill>
                  <a:noFill/>
                </a:uFill>
                <a:latin typeface="Montserrat" pitchFamily="2" charset="77"/>
              </a:rPr>
              <a:t>Olist</a:t>
            </a:r>
            <a:r>
              <a:rPr lang="en-US" sz="1867" dirty="0">
                <a:uFill>
                  <a:noFill/>
                </a:uFill>
                <a:latin typeface="Montserrat" pitchFamily="2" charset="77"/>
              </a:rPr>
              <a:t> logistics partners </a:t>
            </a:r>
          </a:p>
          <a:p>
            <a:pPr marL="643451" marR="67732">
              <a:spcBef>
                <a:spcPts val="2133"/>
              </a:spcBef>
              <a:buFont typeface="+mj-lt"/>
              <a:buAutoNum type="arabicPeriod"/>
            </a:pPr>
            <a:r>
              <a:rPr lang="en-US" sz="1867" dirty="0">
                <a:uFill>
                  <a:noFill/>
                </a:uFill>
                <a:latin typeface="Montserrat" pitchFamily="2" charset="77"/>
              </a:rPr>
              <a:t>The customer receives the product and gets a satisfaction survey by email</a:t>
            </a:r>
            <a:endParaRPr lang="en-US" sz="1867" dirty="0">
              <a:latin typeface="Montserrat" pitchFamily="2" charset="77"/>
            </a:endParaRPr>
          </a:p>
        </p:txBody>
      </p:sp>
    </p:spTree>
    <p:extLst>
      <p:ext uri="{BB962C8B-B14F-4D97-AF65-F5344CB8AC3E}">
        <p14:creationId xmlns:p14="http://schemas.microsoft.com/office/powerpoint/2010/main" val="14572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664025" y="576235"/>
            <a:ext cx="7079452" cy="1007600"/>
          </a:xfrm>
          <a:prstGeom prst="rect">
            <a:avLst/>
          </a:prstGeom>
        </p:spPr>
        <p:txBody>
          <a:bodyPr spcFirstLastPara="1" vert="horz" wrap="square" lIns="121900" tIns="121900" rIns="121900" bIns="121900" rtlCol="0" anchor="b" anchorCtr="0">
            <a:noAutofit/>
          </a:bodyPr>
          <a:lstStyle/>
          <a:p>
            <a:r>
              <a:rPr lang="en" sz="3000" b="1" dirty="0">
                <a:solidFill>
                  <a:schemeClr val="accent1">
                    <a:lumMod val="75000"/>
                  </a:schemeClr>
                </a:solidFill>
              </a:rPr>
              <a:t>Objective </a:t>
            </a:r>
            <a:endParaRPr sz="3000" b="1" dirty="0">
              <a:solidFill>
                <a:schemeClr val="accent1">
                  <a:lumMod val="75000"/>
                </a:schemeClr>
              </a:solidFill>
            </a:endParaRPr>
          </a:p>
        </p:txBody>
      </p:sp>
      <p:sp>
        <p:nvSpPr>
          <p:cNvPr id="215" name="Google Shape;215;p33"/>
          <p:cNvSpPr txBox="1">
            <a:spLocks noGrp="1"/>
          </p:cNvSpPr>
          <p:nvPr>
            <p:ph type="body" idx="1"/>
          </p:nvPr>
        </p:nvSpPr>
        <p:spPr>
          <a:xfrm>
            <a:off x="935361" y="2315665"/>
            <a:ext cx="8215567" cy="1702337"/>
          </a:xfrm>
          <a:prstGeom prst="rect">
            <a:avLst/>
          </a:prstGeom>
        </p:spPr>
        <p:txBody>
          <a:bodyPr spcFirstLastPara="1" vert="horz" wrap="square" lIns="121900" tIns="121900" rIns="121900" bIns="121900" rtlCol="0" anchor="t" anchorCtr="0">
            <a:noAutofit/>
          </a:bodyPr>
          <a:lstStyle/>
          <a:p>
            <a:pPr marL="380990" indent="-380990">
              <a:lnSpc>
                <a:spcPct val="150000"/>
              </a:lnSpc>
              <a:buClr>
                <a:schemeClr val="dk1"/>
              </a:buClr>
              <a:buSzPts val="1100"/>
              <a:buFontTx/>
              <a:buChar char="-"/>
            </a:pPr>
            <a:r>
              <a:rPr lang="en-US" sz="1500" dirty="0">
                <a:solidFill>
                  <a:schemeClr val="accent1">
                    <a:lumMod val="50000"/>
                  </a:schemeClr>
                </a:solidFill>
              </a:rPr>
              <a:t>Identify actionable opportunities.</a:t>
            </a:r>
          </a:p>
          <a:p>
            <a:pPr marL="380990" indent="-380990">
              <a:lnSpc>
                <a:spcPct val="150000"/>
              </a:lnSpc>
              <a:buClr>
                <a:schemeClr val="dk1"/>
              </a:buClr>
              <a:buSzPts val="1100"/>
              <a:buFontTx/>
              <a:buChar char="-"/>
            </a:pPr>
            <a:r>
              <a:rPr lang="en-US" sz="1500" dirty="0">
                <a:solidFill>
                  <a:schemeClr val="accent1">
                    <a:lumMod val="50000"/>
                  </a:schemeClr>
                </a:solidFill>
              </a:rPr>
              <a:t>Take data-driven decisions.</a:t>
            </a:r>
          </a:p>
          <a:p>
            <a:pPr marL="380990" indent="-380990">
              <a:lnSpc>
                <a:spcPct val="150000"/>
              </a:lnSpc>
              <a:buClr>
                <a:schemeClr val="dk1"/>
              </a:buClr>
              <a:buSzPts val="1100"/>
              <a:buFontTx/>
              <a:buChar char="-"/>
            </a:pPr>
            <a:r>
              <a:rPr lang="en-US" sz="1500" dirty="0">
                <a:solidFill>
                  <a:schemeClr val="accent1">
                    <a:lumMod val="50000"/>
                  </a:schemeClr>
                </a:solidFill>
              </a:rPr>
              <a:t>Understanding the consumer base and purchasing behaviors. </a:t>
            </a:r>
          </a:p>
          <a:p>
            <a:pPr marL="380990" indent="-380990">
              <a:lnSpc>
                <a:spcPct val="150000"/>
              </a:lnSpc>
              <a:buClr>
                <a:schemeClr val="dk1"/>
              </a:buClr>
              <a:buSzPts val="1100"/>
              <a:buFontTx/>
              <a:buChar char="-"/>
            </a:pPr>
            <a:endParaRPr lang="en-US" sz="1500" dirty="0">
              <a:solidFill>
                <a:schemeClr val="accent1">
                  <a:lumMod val="50000"/>
                </a:schemeClr>
              </a:solidFill>
            </a:endParaRPr>
          </a:p>
        </p:txBody>
      </p:sp>
      <p:sp>
        <p:nvSpPr>
          <p:cNvPr id="3" name="TextBox 2">
            <a:extLst>
              <a:ext uri="{FF2B5EF4-FFF2-40B4-BE49-F238E27FC236}">
                <a16:creationId xmlns:a16="http://schemas.microsoft.com/office/drawing/2014/main" id="{362C0AF3-0DA9-01F9-6DE4-7DFC88D3D052}"/>
              </a:ext>
            </a:extLst>
          </p:cNvPr>
          <p:cNvSpPr txBox="1"/>
          <p:nvPr/>
        </p:nvSpPr>
        <p:spPr>
          <a:xfrm>
            <a:off x="619633" y="4280987"/>
            <a:ext cx="7516755" cy="400110"/>
          </a:xfrm>
          <a:prstGeom prst="rect">
            <a:avLst/>
          </a:prstGeom>
          <a:noFill/>
        </p:spPr>
        <p:txBody>
          <a:bodyPr wrap="square">
            <a:spAutoFit/>
          </a:bodyPr>
          <a:lstStyle/>
          <a:p>
            <a:r>
              <a:rPr lang="en" sz="2000" b="1" dirty="0">
                <a:latin typeface="Montserrat" pitchFamily="2" charset="77"/>
              </a:rPr>
              <a:t>2.  Demonstrate… </a:t>
            </a:r>
            <a:endParaRPr lang="en-TH" sz="2000" b="1" dirty="0">
              <a:latin typeface="Montserrat" pitchFamily="2" charset="77"/>
            </a:endParaRPr>
          </a:p>
        </p:txBody>
      </p:sp>
      <p:sp>
        <p:nvSpPr>
          <p:cNvPr id="5" name="TextBox 4">
            <a:extLst>
              <a:ext uri="{FF2B5EF4-FFF2-40B4-BE49-F238E27FC236}">
                <a16:creationId xmlns:a16="http://schemas.microsoft.com/office/drawing/2014/main" id="{05B12E48-EAB3-12B1-7401-B98949A28C05}"/>
              </a:ext>
            </a:extLst>
          </p:cNvPr>
          <p:cNvSpPr txBox="1"/>
          <p:nvPr/>
        </p:nvSpPr>
        <p:spPr>
          <a:xfrm>
            <a:off x="796278" y="4749832"/>
            <a:ext cx="7946851" cy="745782"/>
          </a:xfrm>
          <a:prstGeom prst="rect">
            <a:avLst/>
          </a:prstGeom>
          <a:noFill/>
        </p:spPr>
        <p:txBody>
          <a:bodyPr wrap="square">
            <a:spAutoFit/>
          </a:bodyPr>
          <a:lstStyle/>
          <a:p>
            <a:pPr marL="380990" indent="-380990">
              <a:lnSpc>
                <a:spcPct val="150000"/>
              </a:lnSpc>
              <a:buClr>
                <a:schemeClr val="dk1"/>
              </a:buClr>
              <a:buSzPts val="1100"/>
              <a:buFontTx/>
              <a:buChar char="-"/>
            </a:pPr>
            <a:r>
              <a:rPr lang="en-US" sz="1500" dirty="0">
                <a:solidFill>
                  <a:schemeClr val="accent1">
                    <a:lumMod val="50000"/>
                  </a:schemeClr>
                </a:solidFill>
                <a:latin typeface="Montserrat" pitchFamily="2" charset="77"/>
              </a:rPr>
              <a:t>Capabilities of the e-commerce database.</a:t>
            </a:r>
          </a:p>
          <a:p>
            <a:pPr marL="380990" indent="-380990">
              <a:lnSpc>
                <a:spcPct val="150000"/>
              </a:lnSpc>
              <a:buClr>
                <a:schemeClr val="dk1"/>
              </a:buClr>
              <a:buSzPts val="1100"/>
              <a:buFontTx/>
              <a:buChar char="-"/>
            </a:pPr>
            <a:r>
              <a:rPr lang="en-US" sz="1500" dirty="0">
                <a:solidFill>
                  <a:schemeClr val="accent1">
                    <a:lumMod val="50000"/>
                  </a:schemeClr>
                </a:solidFill>
                <a:latin typeface="Montserrat" pitchFamily="2" charset="77"/>
              </a:rPr>
              <a:t>The capability of data analytics for customer-centric e-commerce strategies. </a:t>
            </a:r>
          </a:p>
        </p:txBody>
      </p:sp>
      <p:sp>
        <p:nvSpPr>
          <p:cNvPr id="8" name="Google Shape;214;p33">
            <a:extLst>
              <a:ext uri="{FF2B5EF4-FFF2-40B4-BE49-F238E27FC236}">
                <a16:creationId xmlns:a16="http://schemas.microsoft.com/office/drawing/2014/main" id="{8B275CD2-BD3C-EF93-E8E4-4345E06B2E45}"/>
              </a:ext>
            </a:extLst>
          </p:cNvPr>
          <p:cNvSpPr txBox="1">
            <a:spLocks/>
          </p:cNvSpPr>
          <p:nvPr/>
        </p:nvSpPr>
        <p:spPr>
          <a:xfrm>
            <a:off x="619634" y="1543255"/>
            <a:ext cx="7079452" cy="100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457200" indent="-457200">
              <a:buFont typeface="+mj-lt"/>
              <a:buAutoNum type="arabicPeriod"/>
            </a:pPr>
            <a:r>
              <a:rPr lang="en-US" sz="2000" dirty="0">
                <a:solidFill>
                  <a:schemeClr val="tx1"/>
                </a:solidFill>
                <a:latin typeface="Montserrat" pitchFamily="2" charset="77"/>
              </a:rPr>
              <a:t>Define a customer segmentation strategy to…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txBox="1">
            <a:spLocks noGrp="1"/>
          </p:cNvSpPr>
          <p:nvPr>
            <p:ph type="title"/>
          </p:nvPr>
        </p:nvSpPr>
        <p:spPr>
          <a:xfrm>
            <a:off x="957067" y="510900"/>
            <a:ext cx="10277600" cy="1248400"/>
          </a:xfrm>
          <a:prstGeom prst="rect">
            <a:avLst/>
          </a:prstGeom>
        </p:spPr>
        <p:txBody>
          <a:bodyPr spcFirstLastPara="1" vert="horz" wrap="square" lIns="121900" tIns="121900" rIns="121900" bIns="121900" rtlCol="0" anchor="t" anchorCtr="0">
            <a:noAutofit/>
          </a:bodyPr>
          <a:lstStyle/>
          <a:p>
            <a:r>
              <a:rPr lang="en" sz="3000" b="1" dirty="0">
                <a:solidFill>
                  <a:schemeClr val="accent1">
                    <a:lumMod val="75000"/>
                  </a:schemeClr>
                </a:solidFill>
              </a:rPr>
              <a:t>Exploring the Dataset </a:t>
            </a:r>
            <a:endParaRPr sz="3000" b="1" dirty="0">
              <a:solidFill>
                <a:schemeClr val="accent1">
                  <a:lumMod val="75000"/>
                </a:schemeClr>
              </a:solidFill>
            </a:endParaRPr>
          </a:p>
        </p:txBody>
      </p:sp>
      <p:graphicFrame>
        <p:nvGraphicFramePr>
          <p:cNvPr id="3" name="Table 3">
            <a:extLst>
              <a:ext uri="{FF2B5EF4-FFF2-40B4-BE49-F238E27FC236}">
                <a16:creationId xmlns:a16="http://schemas.microsoft.com/office/drawing/2014/main" id="{BB328BF2-E805-3860-86B5-F1147925A191}"/>
              </a:ext>
            </a:extLst>
          </p:cNvPr>
          <p:cNvGraphicFramePr>
            <a:graphicFrameLocks noGrp="1"/>
          </p:cNvGraphicFramePr>
          <p:nvPr>
            <p:extLst>
              <p:ext uri="{D42A27DB-BD31-4B8C-83A1-F6EECF244321}">
                <p14:modId xmlns:p14="http://schemas.microsoft.com/office/powerpoint/2010/main" val="2133975175"/>
              </p:ext>
            </p:extLst>
          </p:nvPr>
        </p:nvGraphicFramePr>
        <p:xfrm>
          <a:off x="1332338" y="1770457"/>
          <a:ext cx="9527057" cy="4163359"/>
        </p:xfrm>
        <a:graphic>
          <a:graphicData uri="http://schemas.openxmlformats.org/drawingml/2006/table">
            <a:tbl>
              <a:tblPr firstRow="1" bandRow="1"/>
              <a:tblGrid>
                <a:gridCol w="2085796">
                  <a:extLst>
                    <a:ext uri="{9D8B030D-6E8A-4147-A177-3AD203B41FA5}">
                      <a16:colId xmlns:a16="http://schemas.microsoft.com/office/drawing/2014/main" val="2924404786"/>
                    </a:ext>
                  </a:extLst>
                </a:gridCol>
                <a:gridCol w="3151976">
                  <a:extLst>
                    <a:ext uri="{9D8B030D-6E8A-4147-A177-3AD203B41FA5}">
                      <a16:colId xmlns:a16="http://schemas.microsoft.com/office/drawing/2014/main" val="3820557530"/>
                    </a:ext>
                  </a:extLst>
                </a:gridCol>
                <a:gridCol w="4289285">
                  <a:extLst>
                    <a:ext uri="{9D8B030D-6E8A-4147-A177-3AD203B41FA5}">
                      <a16:colId xmlns:a16="http://schemas.microsoft.com/office/drawing/2014/main" val="2891389794"/>
                    </a:ext>
                  </a:extLst>
                </a:gridCol>
              </a:tblGrid>
              <a:tr h="471368">
                <a:tc>
                  <a:txBody>
                    <a:bodyPr/>
                    <a:lstStyle/>
                    <a:p>
                      <a:pPr algn="ctr"/>
                      <a:r>
                        <a:rPr lang="en-TH" sz="2000" b="0" i="0" dirty="0">
                          <a:solidFill>
                            <a:schemeClr val="bg1"/>
                          </a:solidFill>
                          <a:latin typeface="Montserrat" pitchFamily="2" charset="77"/>
                        </a:rPr>
                        <a:t>Categories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TH" sz="2000" b="0" i="0" dirty="0">
                          <a:solidFill>
                            <a:schemeClr val="bg1"/>
                          </a:solidFill>
                          <a:latin typeface="Montserrat" pitchFamily="2" charset="77"/>
                        </a:rPr>
                        <a:t>Description </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TH" sz="2000" b="0" i="0" dirty="0">
                          <a:solidFill>
                            <a:schemeClr val="bg1"/>
                          </a:solidFill>
                          <a:latin typeface="Montserrat" pitchFamily="2" charset="77"/>
                        </a:rPr>
                        <a:t>Variables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678833863"/>
                  </a:ext>
                </a:extLst>
              </a:tr>
              <a:tr h="1046554">
                <a:tc>
                  <a:txBody>
                    <a:bodyPr/>
                    <a:lstStyle/>
                    <a:p>
                      <a:pPr algn="ctr"/>
                      <a:endParaRPr lang="en-TH" sz="1600" b="0" i="0" dirty="0">
                        <a:solidFill>
                          <a:schemeClr val="bg1"/>
                        </a:solidFill>
                        <a:latin typeface="Montserrat" pitchFamily="2" charset="77"/>
                      </a:endParaRPr>
                    </a:p>
                    <a:p>
                      <a:pPr algn="ctr"/>
                      <a:endParaRPr lang="en-TH" sz="1600" b="0" i="0" dirty="0">
                        <a:solidFill>
                          <a:schemeClr val="bg1"/>
                        </a:solidFill>
                        <a:latin typeface="Montserrat" pitchFamily="2" charset="77"/>
                      </a:endParaRPr>
                    </a:p>
                    <a:p>
                      <a:pPr algn="ctr"/>
                      <a:r>
                        <a:rPr lang="en-TH" sz="1600" b="0" i="0" dirty="0">
                          <a:solidFill>
                            <a:schemeClr val="bg1"/>
                          </a:solidFill>
                          <a:latin typeface="Montserrat" pitchFamily="2" charset="77"/>
                        </a:rPr>
                        <a:t>Orders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i="0" dirty="0">
                        <a:solidFill>
                          <a:schemeClr val="tx1"/>
                        </a:solidFill>
                        <a:latin typeface="Montserrat" pitchFamily="2" charset="77"/>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dirty="0">
                          <a:solidFill>
                            <a:schemeClr val="tx1"/>
                          </a:solidFill>
                          <a:latin typeface="Montserrat" pitchFamily="2" charset="77"/>
                        </a:rPr>
                        <a:t>D</a:t>
                      </a:r>
                      <a:r>
                        <a:rPr lang="en-US" sz="1600" b="0" i="0" dirty="0">
                          <a:solidFill>
                            <a:schemeClr val="tx1"/>
                          </a:solidFill>
                          <a:effectLst/>
                          <a:latin typeface="Montserrat" pitchFamily="2" charset="77"/>
                        </a:rPr>
                        <a:t>ata about the items purchased</a:t>
                      </a:r>
                      <a:endParaRPr lang="en-US" sz="1600" b="0" i="0" dirty="0">
                        <a:solidFill>
                          <a:schemeClr val="tx1"/>
                        </a:solidFill>
                        <a:latin typeface="Montserrat" pitchFamily="2" charset="77"/>
                      </a:endParaRPr>
                    </a:p>
                    <a:p>
                      <a:endParaRPr lang="en-TH" sz="1600" b="0" i="0" dirty="0">
                        <a:latin typeface="Montserrat" pitchFamily="2" charset="7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171450" lvl="0" indent="-171450" algn="l" rtl="0">
                        <a:spcBef>
                          <a:spcPts val="0"/>
                        </a:spcBef>
                        <a:spcAft>
                          <a:spcPts val="300"/>
                        </a:spcAft>
                        <a:buClr>
                          <a:schemeClr val="dk1"/>
                        </a:buClr>
                        <a:buSzPts val="1100"/>
                        <a:buFontTx/>
                        <a:buChar char="-"/>
                      </a:pPr>
                      <a:r>
                        <a:rPr lang="en" sz="1600" b="0" i="0" dirty="0">
                          <a:solidFill>
                            <a:schemeClr val="tx1"/>
                          </a:solidFill>
                          <a:latin typeface="Montserrat" pitchFamily="2" charset="77"/>
                        </a:rPr>
                        <a:t>Transaction Value </a:t>
                      </a:r>
                    </a:p>
                    <a:p>
                      <a:pPr marL="171450" lvl="0" indent="-171450" algn="l" rtl="0">
                        <a:spcBef>
                          <a:spcPts val="0"/>
                        </a:spcBef>
                        <a:spcAft>
                          <a:spcPts val="300"/>
                        </a:spcAft>
                        <a:buClr>
                          <a:schemeClr val="dk1"/>
                        </a:buClr>
                        <a:buSzPts val="1100"/>
                        <a:buFontTx/>
                        <a:buChar char="-"/>
                      </a:pPr>
                      <a:r>
                        <a:rPr lang="en" sz="1600" b="0" i="0" dirty="0">
                          <a:solidFill>
                            <a:schemeClr val="tx1"/>
                          </a:solidFill>
                          <a:latin typeface="Montserrat" pitchFamily="2" charset="77"/>
                        </a:rPr>
                        <a:t>Order &amp; Delivery Timestamp</a:t>
                      </a:r>
                    </a:p>
                    <a:p>
                      <a:pPr marL="171450" lvl="0" indent="-171450" algn="l" rtl="0">
                        <a:spcBef>
                          <a:spcPts val="0"/>
                        </a:spcBef>
                        <a:spcAft>
                          <a:spcPts val="300"/>
                        </a:spcAft>
                        <a:buClr>
                          <a:schemeClr val="dk1"/>
                        </a:buClr>
                        <a:buSzPts val="1100"/>
                        <a:buFontTx/>
                        <a:buChar char="-"/>
                      </a:pPr>
                      <a:r>
                        <a:rPr lang="en" sz="1600" b="0" i="0" dirty="0">
                          <a:solidFill>
                            <a:schemeClr val="tx1"/>
                          </a:solidFill>
                          <a:latin typeface="Montserrat" pitchFamily="2" charset="77"/>
                        </a:rPr>
                        <a:t>Quantity</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150632059"/>
                  </a:ext>
                </a:extLst>
              </a:tr>
              <a:tr h="801325">
                <a:tc>
                  <a:txBody>
                    <a:bodyPr/>
                    <a:lstStyle/>
                    <a:p>
                      <a:pPr algn="ctr"/>
                      <a:endParaRPr lang="en-TH" sz="1600" b="0" i="0" dirty="0">
                        <a:solidFill>
                          <a:schemeClr val="bg1"/>
                        </a:solidFill>
                        <a:latin typeface="Montserrat" pitchFamily="2" charset="77"/>
                      </a:endParaRPr>
                    </a:p>
                    <a:p>
                      <a:pPr algn="ctr"/>
                      <a:r>
                        <a:rPr lang="en-TH" sz="1600" b="0" i="0" dirty="0">
                          <a:solidFill>
                            <a:schemeClr val="bg1"/>
                          </a:solidFill>
                          <a:latin typeface="Montserrat" pitchFamily="2" charset="77"/>
                        </a:rPr>
                        <a:t>Product</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TH" sz="1600" b="0" i="0" dirty="0">
                          <a:latin typeface="Montserrat" pitchFamily="2" charset="77"/>
                        </a:rPr>
                        <a:t>Details about the products sold on Olist</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sz="1600" b="0" i="0" dirty="0">
                          <a:solidFill>
                            <a:schemeClr val="tx1"/>
                          </a:solidFill>
                          <a:latin typeface="Montserrat" pitchFamily="2" charset="77"/>
                        </a:rPr>
                        <a:t>Product description</a:t>
                      </a:r>
                      <a:endParaRPr lang="en-TH" sz="1600" b="0" i="0" dirty="0">
                        <a:solidFill>
                          <a:schemeClr val="tx1"/>
                        </a:solidFill>
                        <a:latin typeface="Montserrat" pitchFamily="2" charset="77"/>
                      </a:endParaRP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TH" sz="1600" b="0" i="0" dirty="0">
                          <a:solidFill>
                            <a:schemeClr val="tx1"/>
                          </a:solidFill>
                          <a:latin typeface="Montserrat" pitchFamily="2" charset="77"/>
                        </a:rPr>
                        <a:t>Category</a:t>
                      </a:r>
                      <a:endParaRPr lang="en-US" sz="1600" b="0" i="0" dirty="0">
                        <a:solidFill>
                          <a:schemeClr val="tx1"/>
                        </a:solidFill>
                        <a:latin typeface="Montserrat" pitchFamily="2" charset="7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970024430"/>
                  </a:ext>
                </a:extLst>
              </a:tr>
              <a:tr h="813986">
                <a:tc>
                  <a:txBody>
                    <a:bodyPr/>
                    <a:lstStyle/>
                    <a:p>
                      <a:pPr algn="ctr"/>
                      <a:endParaRPr lang="en-TH" sz="1600" b="0" i="0" dirty="0">
                        <a:solidFill>
                          <a:schemeClr val="bg1"/>
                        </a:solidFill>
                        <a:latin typeface="Montserrat" pitchFamily="2" charset="77"/>
                      </a:endParaRPr>
                    </a:p>
                    <a:p>
                      <a:pPr algn="ctr"/>
                      <a:r>
                        <a:rPr lang="en-TH" sz="1600" b="0" i="0" dirty="0">
                          <a:solidFill>
                            <a:schemeClr val="bg1"/>
                          </a:solidFill>
                          <a:latin typeface="Montserrat" pitchFamily="2" charset="77"/>
                        </a:rPr>
                        <a:t>Reviews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TH" sz="1600" b="0" i="0" dirty="0">
                          <a:latin typeface="Montserrat" pitchFamily="2" charset="77"/>
                        </a:rPr>
                        <a:t>Satisfaction survey filled out via email by those who receive a product </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buFontTx/>
                        <a:buChar char="-"/>
                      </a:pPr>
                      <a:r>
                        <a:rPr lang="en-TH" sz="1600" b="0" i="0" dirty="0">
                          <a:latin typeface="Montserrat" pitchFamily="2" charset="77"/>
                        </a:rPr>
                        <a:t>Scores (1 - 5)</a:t>
                      </a:r>
                    </a:p>
                    <a:p>
                      <a:pPr marL="285750" indent="-285750">
                        <a:buFontTx/>
                        <a:buChar char="-"/>
                      </a:pPr>
                      <a:r>
                        <a:rPr lang="en-TH" sz="1600" b="0" i="0" dirty="0">
                          <a:latin typeface="Montserrat" pitchFamily="2" charset="77"/>
                        </a:rPr>
                        <a:t>Comment messages </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950589785"/>
                  </a:ext>
                </a:extLst>
              </a:tr>
              <a:tr h="939946">
                <a:tc>
                  <a:txBody>
                    <a:bodyPr/>
                    <a:lstStyle/>
                    <a:p>
                      <a:pPr algn="ctr"/>
                      <a:endParaRPr lang="en-TH" sz="1600" b="0" i="0" dirty="0">
                        <a:solidFill>
                          <a:schemeClr val="bg1"/>
                        </a:solidFill>
                        <a:latin typeface="Montserrat" pitchFamily="2" charset="77"/>
                      </a:endParaRPr>
                    </a:p>
                    <a:p>
                      <a:pPr algn="ctr"/>
                      <a:r>
                        <a:rPr lang="en-TH" sz="1600" b="0" i="0" dirty="0">
                          <a:solidFill>
                            <a:schemeClr val="bg1"/>
                          </a:solidFill>
                          <a:latin typeface="Montserrat" pitchFamily="2" charset="77"/>
                        </a:rPr>
                        <a:t>     Geography</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600" b="0" i="0" u="none" strike="noStrike" cap="none" dirty="0">
                          <a:solidFill>
                            <a:srgbClr val="000000"/>
                          </a:solidFill>
                          <a:effectLst/>
                          <a:latin typeface="Montserrat" pitchFamily="2" charset="77"/>
                          <a:ea typeface="Arial"/>
                          <a:cs typeface="Arial"/>
                          <a:sym typeface="Arial"/>
                        </a:rPr>
                        <a:t>Brazilian zip codes and its </a:t>
                      </a:r>
                      <a:r>
                        <a:rPr lang="en-US" sz="1600" b="0" i="0" u="none" strike="noStrike" cap="none" dirty="0" err="1">
                          <a:solidFill>
                            <a:srgbClr val="000000"/>
                          </a:solidFill>
                          <a:effectLst/>
                          <a:latin typeface="Montserrat" pitchFamily="2" charset="77"/>
                          <a:ea typeface="Arial"/>
                          <a:cs typeface="Arial"/>
                          <a:sym typeface="Arial"/>
                        </a:rPr>
                        <a:t>lat</a:t>
                      </a:r>
                      <a:r>
                        <a:rPr lang="en-US" sz="1600" b="0" i="0" u="none" strike="noStrike" cap="none" dirty="0">
                          <a:solidFill>
                            <a:srgbClr val="000000"/>
                          </a:solidFill>
                          <a:effectLst/>
                          <a:latin typeface="Montserrat" pitchFamily="2" charset="77"/>
                          <a:ea typeface="Arial"/>
                          <a:cs typeface="Arial"/>
                          <a:sym typeface="Arial"/>
                        </a:rPr>
                        <a:t>/</a:t>
                      </a:r>
                      <a:r>
                        <a:rPr lang="en-US" sz="1600" b="0" i="0" u="none" strike="noStrike" cap="none" dirty="0" err="1">
                          <a:solidFill>
                            <a:srgbClr val="000000"/>
                          </a:solidFill>
                          <a:effectLst/>
                          <a:latin typeface="Montserrat" pitchFamily="2" charset="77"/>
                          <a:ea typeface="Arial"/>
                          <a:cs typeface="Arial"/>
                          <a:sym typeface="Arial"/>
                        </a:rPr>
                        <a:t>lng</a:t>
                      </a:r>
                      <a:r>
                        <a:rPr lang="en-US" sz="1600" b="0" i="0" u="none" strike="noStrike" cap="none" dirty="0">
                          <a:solidFill>
                            <a:srgbClr val="000000"/>
                          </a:solidFill>
                          <a:effectLst/>
                          <a:latin typeface="Montserrat" pitchFamily="2" charset="77"/>
                          <a:ea typeface="Arial"/>
                          <a:cs typeface="Arial"/>
                          <a:sym typeface="Arial"/>
                        </a:rPr>
                        <a:t> coordinates</a:t>
                      </a:r>
                      <a:endParaRPr lang="en-TH" sz="1600" b="0" i="0" dirty="0">
                        <a:latin typeface="Montserrat" pitchFamily="2" charset="7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285750" indent="-285750">
                        <a:buFontTx/>
                        <a:buChar char="-"/>
                      </a:pPr>
                      <a:r>
                        <a:rPr lang="en-TH" sz="1600" b="0" i="0" dirty="0">
                          <a:latin typeface="Montserrat" pitchFamily="2" charset="77"/>
                        </a:rPr>
                        <a:t>Location of customer</a:t>
                      </a:r>
                    </a:p>
                    <a:p>
                      <a:pPr marL="285750" indent="-285750">
                        <a:buFontTx/>
                        <a:buChar char="-"/>
                      </a:pPr>
                      <a:r>
                        <a:rPr lang="en-TH" sz="1600" b="0" i="0" dirty="0">
                          <a:latin typeface="Montserrat" pitchFamily="2" charset="77"/>
                        </a:rPr>
                        <a:t>Location of seller </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44097836"/>
                  </a:ext>
                </a:extLst>
              </a:tr>
            </a:tbl>
          </a:graphicData>
        </a:graphic>
      </p:graphicFrame>
      <p:grpSp>
        <p:nvGrpSpPr>
          <p:cNvPr id="5" name="Google Shape;9079;p75">
            <a:extLst>
              <a:ext uri="{FF2B5EF4-FFF2-40B4-BE49-F238E27FC236}">
                <a16:creationId xmlns:a16="http://schemas.microsoft.com/office/drawing/2014/main" id="{EA24FCF6-8FFB-DE3E-973F-488FA2532282}"/>
              </a:ext>
            </a:extLst>
          </p:cNvPr>
          <p:cNvGrpSpPr/>
          <p:nvPr/>
        </p:nvGrpSpPr>
        <p:grpSpPr>
          <a:xfrm>
            <a:off x="1546324" y="2652157"/>
            <a:ext cx="364988" cy="379281"/>
            <a:chOff x="1487200" y="2615925"/>
            <a:chExt cx="483125" cy="483150"/>
          </a:xfrm>
          <a:solidFill>
            <a:schemeClr val="bg1"/>
          </a:solidFill>
        </p:grpSpPr>
        <p:sp>
          <p:nvSpPr>
            <p:cNvPr id="6" name="Google Shape;9080;p75">
              <a:extLst>
                <a:ext uri="{FF2B5EF4-FFF2-40B4-BE49-F238E27FC236}">
                  <a16:creationId xmlns:a16="http://schemas.microsoft.com/office/drawing/2014/main" id="{5839BB03-83F8-E1DE-4704-A0DC3906D719}"/>
                </a:ext>
              </a:extLst>
            </p:cNvPr>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grpFill/>
            <a:ln>
              <a:noFill/>
            </a:ln>
          </p:spPr>
          <p:txBody>
            <a:bodyPr spcFirstLastPara="1" wrap="square" lIns="121900" tIns="121900" rIns="121900" bIns="121900" anchor="ctr" anchorCtr="0">
              <a:noAutofit/>
            </a:bodyPr>
            <a:lstStyle/>
            <a:p>
              <a:endParaRPr sz="2400" dirty="0">
                <a:solidFill>
                  <a:schemeClr val="bg1"/>
                </a:solidFill>
                <a:latin typeface="Montserrat" pitchFamily="2" charset="77"/>
              </a:endParaRPr>
            </a:p>
          </p:txBody>
        </p:sp>
        <p:sp>
          <p:nvSpPr>
            <p:cNvPr id="7" name="Google Shape;9081;p75">
              <a:extLst>
                <a:ext uri="{FF2B5EF4-FFF2-40B4-BE49-F238E27FC236}">
                  <a16:creationId xmlns:a16="http://schemas.microsoft.com/office/drawing/2014/main" id="{68D9B4B6-E902-9BC6-A2F1-79A100F76300}"/>
                </a:ext>
              </a:extLst>
            </p:cNvPr>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grpFill/>
            <a:ln>
              <a:noFill/>
            </a:ln>
          </p:spPr>
          <p:txBody>
            <a:bodyPr spcFirstLastPara="1" wrap="square" lIns="121900" tIns="121900" rIns="121900" bIns="121900" anchor="ctr" anchorCtr="0">
              <a:noAutofit/>
            </a:bodyPr>
            <a:lstStyle/>
            <a:p>
              <a:endParaRPr sz="2400" dirty="0">
                <a:solidFill>
                  <a:schemeClr val="bg1"/>
                </a:solidFill>
                <a:latin typeface="Montserrat" pitchFamily="2" charset="77"/>
              </a:endParaRPr>
            </a:p>
          </p:txBody>
        </p:sp>
        <p:sp>
          <p:nvSpPr>
            <p:cNvPr id="8" name="Google Shape;9082;p75">
              <a:extLst>
                <a:ext uri="{FF2B5EF4-FFF2-40B4-BE49-F238E27FC236}">
                  <a16:creationId xmlns:a16="http://schemas.microsoft.com/office/drawing/2014/main" id="{942CDCA4-5A31-18B4-1467-4103480C8676}"/>
                </a:ext>
              </a:extLst>
            </p:cNvPr>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grpFill/>
            <a:ln>
              <a:noFill/>
            </a:ln>
          </p:spPr>
          <p:txBody>
            <a:bodyPr spcFirstLastPara="1" wrap="square" lIns="121900" tIns="121900" rIns="121900" bIns="121900" anchor="ctr" anchorCtr="0">
              <a:noAutofit/>
            </a:bodyPr>
            <a:lstStyle/>
            <a:p>
              <a:endParaRPr sz="2400" dirty="0">
                <a:solidFill>
                  <a:schemeClr val="bg1"/>
                </a:solidFill>
                <a:latin typeface="Montserrat" pitchFamily="2" charset="77"/>
              </a:endParaRPr>
            </a:p>
          </p:txBody>
        </p:sp>
      </p:grpSp>
      <p:grpSp>
        <p:nvGrpSpPr>
          <p:cNvPr id="9" name="Google Shape;9222;p75">
            <a:extLst>
              <a:ext uri="{FF2B5EF4-FFF2-40B4-BE49-F238E27FC236}">
                <a16:creationId xmlns:a16="http://schemas.microsoft.com/office/drawing/2014/main" id="{C8466D3E-BCA9-9B05-ACC3-D59926E0E1FA}"/>
              </a:ext>
            </a:extLst>
          </p:cNvPr>
          <p:cNvGrpSpPr/>
          <p:nvPr/>
        </p:nvGrpSpPr>
        <p:grpSpPr>
          <a:xfrm>
            <a:off x="1575244" y="3491213"/>
            <a:ext cx="325148" cy="392097"/>
            <a:chOff x="5053900" y="4993700"/>
            <a:chExt cx="483150" cy="483275"/>
          </a:xfrm>
          <a:solidFill>
            <a:schemeClr val="bg1"/>
          </a:solidFill>
        </p:grpSpPr>
        <p:sp>
          <p:nvSpPr>
            <p:cNvPr id="10" name="Google Shape;9223;p75">
              <a:extLst>
                <a:ext uri="{FF2B5EF4-FFF2-40B4-BE49-F238E27FC236}">
                  <a16:creationId xmlns:a16="http://schemas.microsoft.com/office/drawing/2014/main" id="{EB3ABA51-DDCA-932B-E985-86DE8DF9DBED}"/>
                </a:ext>
              </a:extLst>
            </p:cNvPr>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grpFill/>
            <a:ln>
              <a:noFill/>
            </a:ln>
          </p:spPr>
          <p:txBody>
            <a:bodyPr spcFirstLastPara="1" wrap="square" lIns="121900" tIns="121900" rIns="121900" bIns="121900" anchor="ctr" anchorCtr="0">
              <a:noAutofit/>
            </a:bodyPr>
            <a:lstStyle/>
            <a:p>
              <a:endParaRPr sz="2400" dirty="0">
                <a:solidFill>
                  <a:srgbClr val="435D74"/>
                </a:solidFill>
                <a:latin typeface="Montserrat" pitchFamily="2" charset="77"/>
              </a:endParaRPr>
            </a:p>
          </p:txBody>
        </p:sp>
        <p:sp>
          <p:nvSpPr>
            <p:cNvPr id="11" name="Google Shape;9224;p75">
              <a:extLst>
                <a:ext uri="{FF2B5EF4-FFF2-40B4-BE49-F238E27FC236}">
                  <a16:creationId xmlns:a16="http://schemas.microsoft.com/office/drawing/2014/main" id="{5F25F890-0047-33B3-256A-DC69013033BE}"/>
                </a:ext>
              </a:extLst>
            </p:cNvPr>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grpFill/>
            <a:ln>
              <a:noFill/>
            </a:ln>
          </p:spPr>
          <p:txBody>
            <a:bodyPr spcFirstLastPara="1" wrap="square" lIns="121900" tIns="121900" rIns="121900" bIns="121900" anchor="ctr" anchorCtr="0">
              <a:noAutofit/>
            </a:bodyPr>
            <a:lstStyle/>
            <a:p>
              <a:endParaRPr sz="2400" dirty="0">
                <a:solidFill>
                  <a:srgbClr val="435D74"/>
                </a:solidFill>
                <a:latin typeface="Montserrat" pitchFamily="2" charset="77"/>
              </a:endParaRPr>
            </a:p>
          </p:txBody>
        </p:sp>
      </p:grpSp>
      <p:grpSp>
        <p:nvGrpSpPr>
          <p:cNvPr id="12" name="Google Shape;9736;p77">
            <a:extLst>
              <a:ext uri="{FF2B5EF4-FFF2-40B4-BE49-F238E27FC236}">
                <a16:creationId xmlns:a16="http://schemas.microsoft.com/office/drawing/2014/main" id="{993B9E3B-6EE5-A8AC-F8EF-D78D15C660D0}"/>
              </a:ext>
            </a:extLst>
          </p:cNvPr>
          <p:cNvGrpSpPr/>
          <p:nvPr/>
        </p:nvGrpSpPr>
        <p:grpSpPr>
          <a:xfrm>
            <a:off x="1554653" y="4378643"/>
            <a:ext cx="355783" cy="288908"/>
            <a:chOff x="1049375" y="2318350"/>
            <a:chExt cx="298525" cy="295400"/>
          </a:xfrm>
          <a:solidFill>
            <a:schemeClr val="bg1"/>
          </a:solidFill>
        </p:grpSpPr>
        <p:sp>
          <p:nvSpPr>
            <p:cNvPr id="13" name="Google Shape;9737;p77">
              <a:extLst>
                <a:ext uri="{FF2B5EF4-FFF2-40B4-BE49-F238E27FC236}">
                  <a16:creationId xmlns:a16="http://schemas.microsoft.com/office/drawing/2014/main" id="{F14D23CB-76C3-5B30-3142-1E478F437254}"/>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14" name="Google Shape;9738;p77">
              <a:extLst>
                <a:ext uri="{FF2B5EF4-FFF2-40B4-BE49-F238E27FC236}">
                  <a16:creationId xmlns:a16="http://schemas.microsoft.com/office/drawing/2014/main" id="{97A8F348-4BAA-4910-D450-6BF8040A5C02}"/>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15" name="Google Shape;9739;p77">
              <a:extLst>
                <a:ext uri="{FF2B5EF4-FFF2-40B4-BE49-F238E27FC236}">
                  <a16:creationId xmlns:a16="http://schemas.microsoft.com/office/drawing/2014/main" id="{869725DE-DB72-27F1-B812-D470928E49AF}"/>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sp>
          <p:nvSpPr>
            <p:cNvPr id="16" name="Google Shape;9740;p77">
              <a:extLst>
                <a:ext uri="{FF2B5EF4-FFF2-40B4-BE49-F238E27FC236}">
                  <a16:creationId xmlns:a16="http://schemas.microsoft.com/office/drawing/2014/main" id="{E92AAB9D-2E45-4D32-0184-56E765898FF6}"/>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121900" tIns="121900" rIns="121900" bIns="121900" anchor="ctr" anchorCtr="0">
              <a:noAutofit/>
            </a:bodyPr>
            <a:lstStyle/>
            <a:p>
              <a:endParaRPr sz="2400" dirty="0">
                <a:latin typeface="Montserrat" pitchFamily="2" charset="77"/>
              </a:endParaRPr>
            </a:p>
          </p:txBody>
        </p:sp>
      </p:grpSp>
      <p:grpSp>
        <p:nvGrpSpPr>
          <p:cNvPr id="17" name="Google Shape;2737;p70">
            <a:extLst>
              <a:ext uri="{FF2B5EF4-FFF2-40B4-BE49-F238E27FC236}">
                <a16:creationId xmlns:a16="http://schemas.microsoft.com/office/drawing/2014/main" id="{8C7B5520-39B7-7EBF-7CEA-FD0CFE77B332}"/>
              </a:ext>
            </a:extLst>
          </p:cNvPr>
          <p:cNvGrpSpPr/>
          <p:nvPr/>
        </p:nvGrpSpPr>
        <p:grpSpPr>
          <a:xfrm>
            <a:off x="1530457" y="5252926"/>
            <a:ext cx="325148" cy="292168"/>
            <a:chOff x="6015523" y="3714217"/>
            <a:chExt cx="557665" cy="516387"/>
          </a:xfrm>
          <a:solidFill>
            <a:schemeClr val="bg1"/>
          </a:solidFill>
        </p:grpSpPr>
        <p:grpSp>
          <p:nvGrpSpPr>
            <p:cNvPr id="18" name="Google Shape;2738;p70">
              <a:extLst>
                <a:ext uri="{FF2B5EF4-FFF2-40B4-BE49-F238E27FC236}">
                  <a16:creationId xmlns:a16="http://schemas.microsoft.com/office/drawing/2014/main" id="{6A59669C-D98E-4DF9-9882-FFF1D50AEDCC}"/>
                </a:ext>
              </a:extLst>
            </p:cNvPr>
            <p:cNvGrpSpPr/>
            <p:nvPr/>
          </p:nvGrpSpPr>
          <p:grpSpPr>
            <a:xfrm>
              <a:off x="6036094" y="3716980"/>
              <a:ext cx="529822" cy="510480"/>
              <a:chOff x="3148311" y="-545634"/>
              <a:chExt cx="1006118" cy="969572"/>
            </a:xfrm>
            <a:grpFill/>
          </p:grpSpPr>
          <p:sp>
            <p:nvSpPr>
              <p:cNvPr id="20" name="Google Shape;2739;p70">
                <a:extLst>
                  <a:ext uri="{FF2B5EF4-FFF2-40B4-BE49-F238E27FC236}">
                    <a16:creationId xmlns:a16="http://schemas.microsoft.com/office/drawing/2014/main" id="{E390578B-A754-B3C7-2F4D-9EC4AA2E1B7E}"/>
                  </a:ext>
                </a:extLst>
              </p:cNvPr>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sp>
            <p:nvSpPr>
              <p:cNvPr id="21" name="Google Shape;2740;p70">
                <a:extLst>
                  <a:ext uri="{FF2B5EF4-FFF2-40B4-BE49-F238E27FC236}">
                    <a16:creationId xmlns:a16="http://schemas.microsoft.com/office/drawing/2014/main" id="{829E0653-A40D-343D-7B3C-6EBFEEF5D812}"/>
                  </a:ext>
                </a:extLst>
              </p:cNvPr>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sp>
            <p:nvSpPr>
              <p:cNvPr id="22" name="Google Shape;2741;p70">
                <a:extLst>
                  <a:ext uri="{FF2B5EF4-FFF2-40B4-BE49-F238E27FC236}">
                    <a16:creationId xmlns:a16="http://schemas.microsoft.com/office/drawing/2014/main" id="{89A80881-43E7-D302-361C-4C25077829DC}"/>
                  </a:ext>
                </a:extLst>
              </p:cNvPr>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sp>
            <p:nvSpPr>
              <p:cNvPr id="23" name="Google Shape;2742;p70">
                <a:extLst>
                  <a:ext uri="{FF2B5EF4-FFF2-40B4-BE49-F238E27FC236}">
                    <a16:creationId xmlns:a16="http://schemas.microsoft.com/office/drawing/2014/main" id="{CB889BC6-5993-1D6E-18B6-F703F02B1472}"/>
                  </a:ext>
                </a:extLst>
              </p:cNvPr>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sp>
            <p:nvSpPr>
              <p:cNvPr id="24" name="Google Shape;2743;p70">
                <a:extLst>
                  <a:ext uri="{FF2B5EF4-FFF2-40B4-BE49-F238E27FC236}">
                    <a16:creationId xmlns:a16="http://schemas.microsoft.com/office/drawing/2014/main" id="{841E4E2F-B86B-C37E-B2C5-1E5DFA59E278}"/>
                  </a:ext>
                </a:extLst>
              </p:cNvPr>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sp>
            <p:nvSpPr>
              <p:cNvPr id="25" name="Google Shape;2744;p70">
                <a:extLst>
                  <a:ext uri="{FF2B5EF4-FFF2-40B4-BE49-F238E27FC236}">
                    <a16:creationId xmlns:a16="http://schemas.microsoft.com/office/drawing/2014/main" id="{880D9A42-AF70-8B36-6ED9-95CEF9460BA5}"/>
                  </a:ext>
                </a:extLst>
              </p:cNvPr>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sp>
            <p:nvSpPr>
              <p:cNvPr id="26" name="Google Shape;2745;p70">
                <a:extLst>
                  <a:ext uri="{FF2B5EF4-FFF2-40B4-BE49-F238E27FC236}">
                    <a16:creationId xmlns:a16="http://schemas.microsoft.com/office/drawing/2014/main" id="{CABD540D-66FF-8B02-2E48-D816632628B4}"/>
                  </a:ext>
                </a:extLst>
              </p:cNvPr>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sp>
            <p:nvSpPr>
              <p:cNvPr id="27" name="Google Shape;2746;p70">
                <a:extLst>
                  <a:ext uri="{FF2B5EF4-FFF2-40B4-BE49-F238E27FC236}">
                    <a16:creationId xmlns:a16="http://schemas.microsoft.com/office/drawing/2014/main" id="{81762853-FAD1-B7AC-FEC1-2593DA5A8B3B}"/>
                  </a:ext>
                </a:extLst>
              </p:cNvPr>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sp>
            <p:nvSpPr>
              <p:cNvPr id="28" name="Google Shape;2747;p70">
                <a:extLst>
                  <a:ext uri="{FF2B5EF4-FFF2-40B4-BE49-F238E27FC236}">
                    <a16:creationId xmlns:a16="http://schemas.microsoft.com/office/drawing/2014/main" id="{ED895DA8-6440-444B-03EB-31E7DB2B4692}"/>
                  </a:ext>
                </a:extLst>
              </p:cNvPr>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sp>
            <p:nvSpPr>
              <p:cNvPr id="29" name="Google Shape;2748;p70">
                <a:extLst>
                  <a:ext uri="{FF2B5EF4-FFF2-40B4-BE49-F238E27FC236}">
                    <a16:creationId xmlns:a16="http://schemas.microsoft.com/office/drawing/2014/main" id="{41597B15-486A-101D-E7AD-3DB284A60EAB}"/>
                  </a:ext>
                </a:extLst>
              </p:cNvPr>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grpFill/>
              <a:ln w="9525" cap="flat" cmpd="sng">
                <a:solidFill>
                  <a:srgbClr val="5F8195"/>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grpSp>
        <p:sp>
          <p:nvSpPr>
            <p:cNvPr id="19" name="Google Shape;2749;p70">
              <a:extLst>
                <a:ext uri="{FF2B5EF4-FFF2-40B4-BE49-F238E27FC236}">
                  <a16:creationId xmlns:a16="http://schemas.microsoft.com/office/drawing/2014/main" id="{EBAA4764-B397-B01B-D28A-B41CA29BB966}"/>
                </a:ext>
              </a:extLst>
            </p:cNvPr>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grpFill/>
            <a:ln w="9525" cap="flat" cmpd="sng">
              <a:solidFill>
                <a:srgbClr val="E3E9ED"/>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Montserrat" pitchFamily="2" charset="77"/>
              </a:endParaRPr>
            </a:p>
          </p:txBody>
        </p:sp>
      </p:grpSp>
    </p:spTree>
    <p:extLst>
      <p:ext uri="{BB962C8B-B14F-4D97-AF65-F5344CB8AC3E}">
        <p14:creationId xmlns:p14="http://schemas.microsoft.com/office/powerpoint/2010/main" val="2213394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5F0A-D2C9-7115-A769-587003D5F112}"/>
              </a:ext>
            </a:extLst>
          </p:cNvPr>
          <p:cNvSpPr>
            <a:spLocks noGrp="1"/>
          </p:cNvSpPr>
          <p:nvPr>
            <p:ph type="ctrTitle"/>
          </p:nvPr>
        </p:nvSpPr>
        <p:spPr>
          <a:xfrm>
            <a:off x="3472891" y="1932206"/>
            <a:ext cx="9027600" cy="2736800"/>
          </a:xfrm>
        </p:spPr>
        <p:txBody>
          <a:bodyPr/>
          <a:lstStyle/>
          <a:p>
            <a:r>
              <a:rPr lang="en-TH" b="1" dirty="0"/>
              <a:t>Data Analysis </a:t>
            </a:r>
          </a:p>
        </p:txBody>
      </p:sp>
      <p:sp>
        <p:nvSpPr>
          <p:cNvPr id="4" name="Google Shape;200;p32">
            <a:extLst>
              <a:ext uri="{FF2B5EF4-FFF2-40B4-BE49-F238E27FC236}">
                <a16:creationId xmlns:a16="http://schemas.microsoft.com/office/drawing/2014/main" id="{D6FE5556-7527-D054-4F85-732A4FDE41D4}"/>
              </a:ext>
            </a:extLst>
          </p:cNvPr>
          <p:cNvSpPr txBox="1">
            <a:spLocks noGrp="1"/>
          </p:cNvSpPr>
          <p:nvPr>
            <p:ph type="subTitle" idx="1"/>
          </p:nvPr>
        </p:nvSpPr>
        <p:spPr>
          <a:xfrm>
            <a:off x="5982057" y="4669006"/>
            <a:ext cx="5583252" cy="2008109"/>
          </a:xfrm>
          <a:prstGeom prst="rect">
            <a:avLst/>
          </a:prstGeom>
        </p:spPr>
        <p:txBody>
          <a:bodyPr spcFirstLastPara="1" vert="horz" wrap="square" lIns="121900" tIns="121900" rIns="121900" bIns="121900" rtlCol="0" anchor="t" anchorCtr="0">
            <a:noAutofit/>
          </a:bodyPr>
          <a:lstStyle/>
          <a:p>
            <a:pPr algn="l">
              <a:spcBef>
                <a:spcPts val="0"/>
              </a:spcBef>
              <a:buClr>
                <a:schemeClr val="dk1"/>
              </a:buClr>
              <a:buSzPts val="1100"/>
            </a:pPr>
            <a:r>
              <a:rPr lang="en-US" dirty="0"/>
              <a:t>Understanding the data engineering, k-means clustering (with RFM), the results, &amp; chosen segments .</a:t>
            </a:r>
            <a:endParaRPr dirty="0"/>
          </a:p>
        </p:txBody>
      </p:sp>
      <p:sp>
        <p:nvSpPr>
          <p:cNvPr id="3" name="Google Shape;9006;p75">
            <a:extLst>
              <a:ext uri="{FF2B5EF4-FFF2-40B4-BE49-F238E27FC236}">
                <a16:creationId xmlns:a16="http://schemas.microsoft.com/office/drawing/2014/main" id="{A12B26AF-5C62-3ECF-F72B-BE1E627BD101}"/>
              </a:ext>
            </a:extLst>
          </p:cNvPr>
          <p:cNvSpPr/>
          <p:nvPr/>
        </p:nvSpPr>
        <p:spPr>
          <a:xfrm rot="19911490" flipH="1">
            <a:off x="-1534786" y="734609"/>
            <a:ext cx="6872524" cy="4785523"/>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accent1"/>
          </a:solidFill>
          <a:ln>
            <a:noFill/>
          </a:ln>
        </p:spPr>
        <p:txBody>
          <a:bodyPr spcFirstLastPara="1" wrap="square" lIns="121900" tIns="121900" rIns="121900" bIns="121900" anchor="ctr" anchorCtr="0">
            <a:noAutofit/>
          </a:bodyPr>
          <a:lstStyle/>
          <a:p>
            <a:endParaRPr sz="1600" dirty="0">
              <a:ln>
                <a:solidFill>
                  <a:sysClr val="windowText" lastClr="000000"/>
                </a:solidFill>
              </a:ln>
              <a:solidFill>
                <a:srgbClr val="4A8CFF"/>
              </a:solidFill>
              <a:latin typeface="Montserrat" pitchFamily="2" charset="77"/>
            </a:endParaRPr>
          </a:p>
        </p:txBody>
      </p:sp>
    </p:spTree>
    <p:extLst>
      <p:ext uri="{BB962C8B-B14F-4D97-AF65-F5344CB8AC3E}">
        <p14:creationId xmlns:p14="http://schemas.microsoft.com/office/powerpoint/2010/main" val="625382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 name="Rectangle 6">
            <a:extLst>
              <a:ext uri="{FF2B5EF4-FFF2-40B4-BE49-F238E27FC236}">
                <a16:creationId xmlns:a16="http://schemas.microsoft.com/office/drawing/2014/main" id="{675D15E0-4954-D14D-96B6-498435FBD29F}"/>
              </a:ext>
            </a:extLst>
          </p:cNvPr>
          <p:cNvSpPr/>
          <p:nvPr/>
        </p:nvSpPr>
        <p:spPr>
          <a:xfrm>
            <a:off x="5360123" y="1088129"/>
            <a:ext cx="6341908" cy="487699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sz="2400" dirty="0">
              <a:latin typeface="Montserrat" pitchFamily="2" charset="77"/>
            </a:endParaRPr>
          </a:p>
        </p:txBody>
      </p:sp>
      <p:sp>
        <p:nvSpPr>
          <p:cNvPr id="235" name="Google Shape;235;p36"/>
          <p:cNvSpPr txBox="1">
            <a:spLocks noGrp="1"/>
          </p:cNvSpPr>
          <p:nvPr>
            <p:ph type="title"/>
          </p:nvPr>
        </p:nvSpPr>
        <p:spPr>
          <a:xfrm>
            <a:off x="-1885156" y="236530"/>
            <a:ext cx="10353191" cy="763600"/>
          </a:xfrm>
          <a:prstGeom prst="rect">
            <a:avLst/>
          </a:prstGeom>
        </p:spPr>
        <p:txBody>
          <a:bodyPr spcFirstLastPara="1" vert="horz" wrap="square" lIns="121900" tIns="121900" rIns="121900" bIns="121900" rtlCol="0" anchor="t" anchorCtr="0">
            <a:noAutofit/>
          </a:bodyPr>
          <a:lstStyle/>
          <a:p>
            <a:r>
              <a:rPr lang="en" sz="2667" b="1" dirty="0" err="1">
                <a:solidFill>
                  <a:schemeClr val="accent1">
                    <a:lumMod val="75000"/>
                  </a:schemeClr>
                </a:solidFill>
              </a:rPr>
              <a:t>Behavioural</a:t>
            </a:r>
            <a:r>
              <a:rPr lang="en" sz="2667" b="1" dirty="0">
                <a:solidFill>
                  <a:schemeClr val="accent1">
                    <a:lumMod val="75000"/>
                  </a:schemeClr>
                </a:solidFill>
              </a:rPr>
              <a:t> Segmentation</a:t>
            </a:r>
            <a:endParaRPr sz="2667" b="1" dirty="0">
              <a:solidFill>
                <a:schemeClr val="accent1">
                  <a:lumMod val="75000"/>
                </a:schemeClr>
              </a:solidFill>
            </a:endParaRPr>
          </a:p>
        </p:txBody>
      </p:sp>
      <p:sp>
        <p:nvSpPr>
          <p:cNvPr id="236" name="Google Shape;236;p36"/>
          <p:cNvSpPr txBox="1">
            <a:spLocks noGrp="1"/>
          </p:cNvSpPr>
          <p:nvPr>
            <p:ph type="subTitle" idx="1"/>
          </p:nvPr>
        </p:nvSpPr>
        <p:spPr>
          <a:xfrm>
            <a:off x="5624093" y="1791372"/>
            <a:ext cx="5542411" cy="4009253"/>
          </a:xfrm>
          <a:prstGeom prst="rect">
            <a:avLst/>
          </a:prstGeom>
        </p:spPr>
        <p:txBody>
          <a:bodyPr spcFirstLastPara="1" vert="horz" wrap="square" lIns="121900" tIns="121900" rIns="121900" bIns="121900" rtlCol="0" anchor="t" anchorCtr="0">
            <a:noAutofit/>
          </a:bodyPr>
          <a:lstStyle/>
          <a:p>
            <a:pPr marL="457189" algn="l">
              <a:spcAft>
                <a:spcPts val="2133"/>
              </a:spcAft>
              <a:buAutoNum type="arabicPeriod"/>
            </a:pPr>
            <a:r>
              <a:rPr lang="en" sz="1600" b="1" dirty="0">
                <a:solidFill>
                  <a:schemeClr val="accent1">
                    <a:lumMod val="75000"/>
                  </a:schemeClr>
                </a:solidFill>
              </a:rPr>
              <a:t>Recency: </a:t>
            </a:r>
            <a:r>
              <a:rPr lang="en" sz="1600" dirty="0">
                <a:solidFill>
                  <a:schemeClr val="accent1">
                    <a:lumMod val="75000"/>
                  </a:schemeClr>
                </a:solidFill>
              </a:rPr>
              <a:t>how recently a customer ordered </a:t>
            </a:r>
          </a:p>
          <a:p>
            <a:pPr marL="457189" algn="l">
              <a:spcAft>
                <a:spcPts val="2133"/>
              </a:spcAft>
              <a:buAutoNum type="arabicPeriod"/>
            </a:pPr>
            <a:r>
              <a:rPr lang="en" sz="1600" b="1" dirty="0">
                <a:solidFill>
                  <a:schemeClr val="accent1">
                    <a:lumMod val="75000"/>
                  </a:schemeClr>
                </a:solidFill>
              </a:rPr>
              <a:t>Frequency: </a:t>
            </a:r>
            <a:r>
              <a:rPr lang="en" sz="1600" dirty="0">
                <a:solidFill>
                  <a:schemeClr val="accent1">
                    <a:lumMod val="75000"/>
                  </a:schemeClr>
                </a:solidFill>
              </a:rPr>
              <a:t>how many times they bought the product</a:t>
            </a:r>
          </a:p>
          <a:p>
            <a:pPr marL="457189" algn="l">
              <a:spcAft>
                <a:spcPts val="2133"/>
              </a:spcAft>
              <a:buAutoNum type="arabicPeriod"/>
            </a:pPr>
            <a:r>
              <a:rPr lang="en" sz="1600" b="1" dirty="0">
                <a:solidFill>
                  <a:schemeClr val="accent1">
                    <a:lumMod val="75000"/>
                  </a:schemeClr>
                </a:solidFill>
              </a:rPr>
              <a:t>Monetary: </a:t>
            </a:r>
            <a:r>
              <a:rPr lang="en" sz="1600" dirty="0">
                <a:solidFill>
                  <a:schemeClr val="accent1">
                    <a:lumMod val="75000"/>
                  </a:schemeClr>
                </a:solidFill>
              </a:rPr>
              <a:t>How much individuals spent on an order</a:t>
            </a:r>
          </a:p>
          <a:p>
            <a:pPr marL="457189" algn="l">
              <a:spcAft>
                <a:spcPts val="2133"/>
              </a:spcAft>
              <a:buAutoNum type="arabicPeriod"/>
            </a:pPr>
            <a:r>
              <a:rPr lang="en-US" sz="1600" b="1" dirty="0">
                <a:solidFill>
                  <a:schemeClr val="accent1">
                    <a:lumMod val="75000"/>
                  </a:schemeClr>
                </a:solidFill>
              </a:rPr>
              <a:t>Price: </a:t>
            </a:r>
            <a:r>
              <a:rPr lang="en-US" sz="1600" dirty="0">
                <a:solidFill>
                  <a:schemeClr val="accent1">
                    <a:lumMod val="75000"/>
                  </a:schemeClr>
                </a:solidFill>
              </a:rPr>
              <a:t>price of the product they ordered</a:t>
            </a:r>
          </a:p>
          <a:p>
            <a:pPr marL="457189" algn="l">
              <a:spcAft>
                <a:spcPts val="2133"/>
              </a:spcAft>
              <a:buAutoNum type="arabicPeriod"/>
            </a:pPr>
            <a:r>
              <a:rPr lang="en-US" sz="1600" b="1" dirty="0">
                <a:solidFill>
                  <a:schemeClr val="accent1">
                    <a:lumMod val="75000"/>
                  </a:schemeClr>
                </a:solidFill>
              </a:rPr>
              <a:t>Payment Installments</a:t>
            </a:r>
            <a:r>
              <a:rPr lang="en-US" sz="1600" dirty="0">
                <a:solidFill>
                  <a:schemeClr val="accent1">
                    <a:lumMod val="75000"/>
                  </a:schemeClr>
                </a:solidFill>
              </a:rPr>
              <a:t>: the number of times a customer divided up their payments </a:t>
            </a:r>
          </a:p>
          <a:p>
            <a:pPr marL="457189" algn="l">
              <a:spcAft>
                <a:spcPts val="2133"/>
              </a:spcAft>
              <a:buAutoNum type="arabicPeriod"/>
            </a:pPr>
            <a:endParaRPr lang="en" sz="1600" dirty="0"/>
          </a:p>
        </p:txBody>
      </p:sp>
      <p:sp>
        <p:nvSpPr>
          <p:cNvPr id="5" name="TextBox 4">
            <a:extLst>
              <a:ext uri="{FF2B5EF4-FFF2-40B4-BE49-F238E27FC236}">
                <a16:creationId xmlns:a16="http://schemas.microsoft.com/office/drawing/2014/main" id="{F93CD91C-A14E-0E3D-0000-3CEE72EA972A}"/>
              </a:ext>
            </a:extLst>
          </p:cNvPr>
          <p:cNvSpPr txBox="1"/>
          <p:nvPr/>
        </p:nvSpPr>
        <p:spPr>
          <a:xfrm>
            <a:off x="5483076" y="1216505"/>
            <a:ext cx="6096000" cy="461665"/>
          </a:xfrm>
          <a:prstGeom prst="rect">
            <a:avLst/>
          </a:prstGeom>
          <a:noFill/>
        </p:spPr>
        <p:txBody>
          <a:bodyPr wrap="square">
            <a:spAutoFit/>
          </a:bodyPr>
          <a:lstStyle/>
          <a:p>
            <a:r>
              <a:rPr lang="en" sz="2400" b="1" dirty="0">
                <a:latin typeface="Montserrat" pitchFamily="2" charset="77"/>
              </a:rPr>
              <a:t>Data Engineering: </a:t>
            </a:r>
            <a:endParaRPr lang="en-TH" sz="2400" b="1" dirty="0">
              <a:latin typeface="Montserrat" pitchFamily="2" charset="77"/>
            </a:endParaRPr>
          </a:p>
        </p:txBody>
      </p:sp>
      <p:sp>
        <p:nvSpPr>
          <p:cNvPr id="6" name="TextBox 5">
            <a:extLst>
              <a:ext uri="{FF2B5EF4-FFF2-40B4-BE49-F238E27FC236}">
                <a16:creationId xmlns:a16="http://schemas.microsoft.com/office/drawing/2014/main" id="{AB60B053-D5A4-39D1-E427-949662675BB8}"/>
              </a:ext>
            </a:extLst>
          </p:cNvPr>
          <p:cNvSpPr txBox="1"/>
          <p:nvPr/>
        </p:nvSpPr>
        <p:spPr>
          <a:xfrm>
            <a:off x="919405" y="1791373"/>
            <a:ext cx="4022220" cy="3539430"/>
          </a:xfrm>
          <a:prstGeom prst="rect">
            <a:avLst/>
          </a:prstGeom>
          <a:noFill/>
        </p:spPr>
        <p:txBody>
          <a:bodyPr wrap="square" rtlCol="0">
            <a:spAutoFit/>
          </a:bodyPr>
          <a:lstStyle/>
          <a:p>
            <a:pPr marL="380990" indent="-380990">
              <a:buFont typeface="Arial" panose="020B0604020202020204" pitchFamily="34" charset="0"/>
              <a:buChar char="•"/>
            </a:pPr>
            <a:r>
              <a:rPr lang="en-TH" sz="1600" dirty="0">
                <a:latin typeface="Montserrat" pitchFamily="2" charset="77"/>
              </a:rPr>
              <a:t>Available data. </a:t>
            </a:r>
          </a:p>
          <a:p>
            <a:endParaRPr lang="en-TH" sz="1600" dirty="0">
              <a:latin typeface="Montserrat" pitchFamily="2" charset="77"/>
            </a:endParaRPr>
          </a:p>
          <a:p>
            <a:pPr marL="380990" indent="-380990">
              <a:buFont typeface="Arial" panose="020B0604020202020204" pitchFamily="34" charset="0"/>
              <a:buChar char="•"/>
            </a:pPr>
            <a:r>
              <a:rPr lang="en-TH" sz="1600" dirty="0">
                <a:latin typeface="Montserrat" pitchFamily="2" charset="77"/>
              </a:rPr>
              <a:t>Customer journey: understanding how customers engage with the platform.</a:t>
            </a:r>
            <a:br>
              <a:rPr lang="en-TH" sz="1600" dirty="0">
                <a:latin typeface="Montserrat" pitchFamily="2" charset="77"/>
              </a:rPr>
            </a:br>
            <a:br>
              <a:rPr lang="en-TH" sz="1600" dirty="0">
                <a:latin typeface="Montserrat" pitchFamily="2" charset="77"/>
              </a:rPr>
            </a:br>
            <a:endParaRPr lang="en-TH" sz="1600" dirty="0">
              <a:latin typeface="Montserrat" pitchFamily="2" charset="77"/>
            </a:endParaRPr>
          </a:p>
          <a:p>
            <a:pPr marL="380990" indent="-380990">
              <a:buFont typeface="Arial" panose="020B0604020202020204" pitchFamily="34" charset="0"/>
              <a:buChar char="•"/>
            </a:pPr>
            <a:r>
              <a:rPr lang="en-TH" sz="1600" dirty="0">
                <a:latin typeface="Montserrat" pitchFamily="2" charset="77"/>
              </a:rPr>
              <a:t>Focusing on the actions, behavior, and preferences of a consumer.</a:t>
            </a:r>
          </a:p>
          <a:p>
            <a:endParaRPr lang="en-TH" sz="1600" dirty="0">
              <a:latin typeface="Montserrat" pitchFamily="2" charset="77"/>
            </a:endParaRPr>
          </a:p>
          <a:p>
            <a:pPr marL="380990" indent="-380990">
              <a:buFont typeface="Arial" panose="020B0604020202020204" pitchFamily="34" charset="0"/>
              <a:buChar char="•"/>
            </a:pPr>
            <a:r>
              <a:rPr lang="en-TH" sz="1600" dirty="0">
                <a:latin typeface="Montserrat" pitchFamily="2" charset="77"/>
              </a:rPr>
              <a:t>Cascades into geographic, demographic, and product segmentation.</a:t>
            </a:r>
            <a:endParaRPr lang="en-TH" sz="2400" dirty="0">
              <a:latin typeface="Montserrat" pitchFamily="2" charset="77"/>
            </a:endParaRPr>
          </a:p>
        </p:txBody>
      </p:sp>
      <p:sp>
        <p:nvSpPr>
          <p:cNvPr id="8" name="TextBox 7">
            <a:extLst>
              <a:ext uri="{FF2B5EF4-FFF2-40B4-BE49-F238E27FC236}">
                <a16:creationId xmlns:a16="http://schemas.microsoft.com/office/drawing/2014/main" id="{EE4E7953-491A-0B7E-372A-AE1475BB6879}"/>
              </a:ext>
            </a:extLst>
          </p:cNvPr>
          <p:cNvSpPr txBox="1"/>
          <p:nvPr/>
        </p:nvSpPr>
        <p:spPr>
          <a:xfrm>
            <a:off x="919404" y="1175862"/>
            <a:ext cx="3145413" cy="461665"/>
          </a:xfrm>
          <a:prstGeom prst="rect">
            <a:avLst/>
          </a:prstGeom>
          <a:noFill/>
        </p:spPr>
        <p:txBody>
          <a:bodyPr wrap="none" rtlCol="0">
            <a:spAutoFit/>
          </a:bodyPr>
          <a:lstStyle/>
          <a:p>
            <a:r>
              <a:rPr lang="en-TH" sz="2400" b="1" dirty="0">
                <a:latin typeface="Montserrat" pitchFamily="2" charset="77"/>
              </a:rPr>
              <a:t>Why Behavioural?</a:t>
            </a:r>
          </a:p>
        </p:txBody>
      </p:sp>
      <p:sp>
        <p:nvSpPr>
          <p:cNvPr id="10" name="TextBox 9">
            <a:extLst>
              <a:ext uri="{FF2B5EF4-FFF2-40B4-BE49-F238E27FC236}">
                <a16:creationId xmlns:a16="http://schemas.microsoft.com/office/drawing/2014/main" id="{E3A0CDEE-BD2C-E5C0-FB7E-F6CE4578838D}"/>
              </a:ext>
            </a:extLst>
          </p:cNvPr>
          <p:cNvSpPr txBox="1"/>
          <p:nvPr/>
        </p:nvSpPr>
        <p:spPr>
          <a:xfrm>
            <a:off x="4941624" y="5554139"/>
            <a:ext cx="6330971" cy="420756"/>
          </a:xfrm>
          <a:prstGeom prst="rect">
            <a:avLst/>
          </a:prstGeom>
          <a:noFill/>
        </p:spPr>
        <p:txBody>
          <a:bodyPr wrap="square">
            <a:spAutoFit/>
          </a:bodyPr>
          <a:lstStyle/>
          <a:p>
            <a:pPr marL="457189">
              <a:spcAft>
                <a:spcPts val="2133"/>
              </a:spcAft>
            </a:pPr>
            <a:r>
              <a:rPr lang="en" sz="1067" dirty="0">
                <a:latin typeface="Montserrat" pitchFamily="2" charset="77"/>
              </a:rPr>
              <a:t>*Data cleaning and preprocessing took place before in order to engineer the variables.</a:t>
            </a:r>
          </a:p>
        </p:txBody>
      </p:sp>
    </p:spTree>
    <p:extLst>
      <p:ext uri="{BB962C8B-B14F-4D97-AF65-F5344CB8AC3E}">
        <p14:creationId xmlns:p14="http://schemas.microsoft.com/office/powerpoint/2010/main" val="2715210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TotalTime>
  <Words>1526</Words>
  <Application>Microsoft Macintosh PowerPoint</Application>
  <PresentationFormat>Widescreen</PresentationFormat>
  <Paragraphs>319</Paragraphs>
  <Slides>26</Slides>
  <Notes>18</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Fira Sans Extra Condensed Medium</vt:lpstr>
      <vt:lpstr>Inter</vt:lpstr>
      <vt:lpstr>Montserrat</vt:lpstr>
      <vt:lpstr>Office Theme</vt:lpstr>
      <vt:lpstr>Customer Segmentation  A customer-centric strategy</vt:lpstr>
      <vt:lpstr>Introduction </vt:lpstr>
      <vt:lpstr>Table of Contents</vt:lpstr>
      <vt:lpstr>Introduction </vt:lpstr>
      <vt:lpstr>Introduction to Olist </vt:lpstr>
      <vt:lpstr>Objective </vt:lpstr>
      <vt:lpstr>Exploring the Dataset </vt:lpstr>
      <vt:lpstr>Data Analysis </vt:lpstr>
      <vt:lpstr>Behavioural Segmentation</vt:lpstr>
      <vt:lpstr>Chosen Segmentation Method: What is K-means Clustering? </vt:lpstr>
      <vt:lpstr>Clustering</vt:lpstr>
      <vt:lpstr>K-means clustering: 6 Segments</vt:lpstr>
      <vt:lpstr>K-means clustering – 5 Segments</vt:lpstr>
      <vt:lpstr>K-means clustering – 7 Segments</vt:lpstr>
      <vt:lpstr>Customer Segmentation Profile </vt:lpstr>
      <vt:lpstr>Action and Opportunities based on the Segments</vt:lpstr>
      <vt:lpstr>Applying Segmentation for Further Analysis </vt:lpstr>
      <vt:lpstr>Predict the Cluster with the larger database</vt:lpstr>
      <vt:lpstr>Customer Segmentation &amp; Geography</vt:lpstr>
      <vt:lpstr>PowerPoint Presentation</vt:lpstr>
      <vt:lpstr>Customer Segmentation &amp; Product: Top Categories &amp; Purchasing Time</vt:lpstr>
      <vt:lpstr>Customer Segmentation &amp; Order Reviews</vt:lpstr>
      <vt:lpstr>Customer Segmentation &amp; Order Reviews</vt:lpstr>
      <vt:lpstr>Conclusion</vt:lpstr>
      <vt:lpstr>Further Recommendations &amp; Next Steps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A customer-centric strategy</dc:title>
  <dc:creator>Jaja Pipoppinyo</dc:creator>
  <cp:lastModifiedBy>Jaja Pipoppinyo</cp:lastModifiedBy>
  <cp:revision>11</cp:revision>
  <dcterms:created xsi:type="dcterms:W3CDTF">2023-07-23T22:04:24Z</dcterms:created>
  <dcterms:modified xsi:type="dcterms:W3CDTF">2023-07-24T06:57:09Z</dcterms:modified>
</cp:coreProperties>
</file>